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modernComment_127_D2FAB556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7" r:id="rId4"/>
    <p:sldId id="288" r:id="rId5"/>
    <p:sldId id="296" r:id="rId6"/>
    <p:sldId id="278" r:id="rId7"/>
    <p:sldId id="294" r:id="rId8"/>
    <p:sldId id="289" r:id="rId9"/>
    <p:sldId id="295" r:id="rId10"/>
    <p:sldId id="282" r:id="rId11"/>
    <p:sldId id="281" r:id="rId12"/>
    <p:sldId id="293" r:id="rId13"/>
    <p:sldId id="290" r:id="rId14"/>
    <p:sldId id="284" r:id="rId15"/>
    <p:sldId id="286" r:id="rId16"/>
    <p:sldId id="280" r:id="rId17"/>
    <p:sldId id="292" r:id="rId18"/>
    <p:sldId id="291" r:id="rId19"/>
    <p:sldId id="298" r:id="rId20"/>
    <p:sldId id="299" r:id="rId21"/>
    <p:sldId id="300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E44C7AB2-76EC-4867-9C50-411B1BC5A3C5}">
          <p14:sldIdLst>
            <p14:sldId id="256"/>
            <p14:sldId id="257"/>
            <p14:sldId id="267"/>
            <p14:sldId id="288"/>
            <p14:sldId id="296"/>
            <p14:sldId id="278"/>
            <p14:sldId id="294"/>
            <p14:sldId id="289"/>
            <p14:sldId id="295"/>
            <p14:sldId id="282"/>
            <p14:sldId id="281"/>
            <p14:sldId id="293"/>
            <p14:sldId id="290"/>
            <p14:sldId id="284"/>
            <p14:sldId id="286"/>
            <p14:sldId id="280"/>
            <p14:sldId id="292"/>
            <p14:sldId id="291"/>
            <p14:sldId id="298"/>
            <p14:sldId id="299"/>
            <p14:sldId id="300"/>
          </p14:sldIdLst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3D73D3-9752-D71F-8158-190DB50E7458}" name="丈 渡嘉敷" initials="丈渡" userId="93ddd30c518ea6c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545"/>
    <a:srgbClr val="AEAEAE"/>
    <a:srgbClr val="6A5ACD"/>
    <a:srgbClr val="F5F5F5"/>
    <a:srgbClr val="156082"/>
    <a:srgbClr val="747474"/>
    <a:srgbClr val="9C85AE"/>
    <a:srgbClr val="BAB9A6"/>
    <a:srgbClr val="9D86AF"/>
    <a:srgbClr val="441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F63A2-5099-4D5B-B953-D172D5D8FA96}" v="457" dt="2026-01-26T13:41:04.049"/>
    <p1510:client id="{3C32C3B5-24C4-CACC-0D4E-ADA067E0CA71}" v="2" dt="2026-01-26T02:22:03.314"/>
    <p1510:client id="{41E34A1F-E28F-415D-9697-7A2B8BCF4EA8}" v="586" dt="2026-01-26T12:55:19.487"/>
    <p1510:client id="{5B55C62D-1226-4AC7-B465-24BDF3FDC4B0}" v="1171" dt="2026-01-26T15:48:21.440"/>
    <p1510:client id="{66AB8AFB-C639-4F64-95FD-A2AA3C7B4CEF}" v="2068" dt="2026-01-25T12:03:17.292"/>
    <p1510:client id="{6FDD7399-B7B2-452C-90A4-BAD17D042D7B}" v="317" dt="2026-01-25T15:04:50.472"/>
    <p1510:client id="{82096E83-72D4-44F8-99E7-D1F05D208952}" v="314" dt="2026-01-27T02:06:57.918"/>
    <p1510:client id="{C3FC0390-5CEF-496F-9F54-BA6F78519EE5}" v="988" dt="2026-01-25T14:27:37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modernComment_127_D2FAB5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F0DA7D7-447C-4BF9-9B32-15B9DCD41EE7}" authorId="{493D73D3-9752-D71F-8158-190DB50E7458}" created="2026-01-26T14:31:44.83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39645782" sldId="295"/>
      <ac:spMk id="14" creationId="{7AEFC9D6-4293-A559-C2BD-28C83DB74637}"/>
    </ac:deMkLst>
    <p188:txBody>
      <a:bodyPr/>
      <a:lstStyle/>
      <a:p>
        <a:r>
          <a:rPr lang="ja-JP" altLang="en-US"/>
          <a:t>TE欄に入れる文章案（短め・発表向け）
案A（2行でスッキリ）
 カテゴリ（チーム名・曜日・天候など）を、過去の平均観客数に基づく数値へ変換する。
 文字情報を情報量を落とさずに学習へ反映でき、予測精度と解釈性の向上につながる。
案B（効果を強調）
 チームや曜日などのカテゴリ差を「平均観客数」という連続値で表現し、モデルが扱いやすくする。
 特徴量としての表現力が上がり、誤差の低減と要因の説明がしやすくなる。
TE欄に入れる文章案（もう少し丁寧）
案C（3行）
 チーム名などのカテゴリ情報を、そのカテゴリの平均観客数で数値化（ターゲットエンコーディング）する。
 ダミー変数よりも情報を圧縮して持てるため、学習が安定しやすい。
 結果として、カテゴリ要因を捉えやすくなり、精度と解釈性が向上する。
“リーク対策”も軽く触れる版（質疑に強い）
案D（安全運用）
 ターゲットエンコーディングで、チーム名などのカテゴリを「平均観客数」に基づく数値へ変換する。
 学習データ内で算出して検証データへ適用することで、情報漏洩（リーク）を防ぎつつ精度向上を狙う。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A99FB-BAEC-4B59-9DE5-64190B697A80}" type="datetimeFigureOut">
              <a:t>2026/1/26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4B21E-EF84-4CAF-B0A5-288A90A2E7A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08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52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48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4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7_D2FAB55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93935" y="3822774"/>
            <a:ext cx="9144000" cy="980832"/>
          </a:xfrm>
        </p:spPr>
        <p:txBody>
          <a:bodyPr/>
          <a:lstStyle/>
          <a:p>
            <a:r>
              <a:rPr lang="ja-JP" altLang="en-US" b="1">
                <a:latin typeface="MS PGothic"/>
                <a:ea typeface="MS PGothic"/>
              </a:rPr>
              <a:t>日本工学院AIシステム科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9576" y="4892535"/>
            <a:ext cx="6482862" cy="4013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ja-JP" altLang="en-US">
                <a:ea typeface="ＭＳ Ｐゴシック"/>
              </a:rPr>
              <a:t>Jリーグ観客動員数予測モデルと構築と精度向上</a:t>
            </a:r>
          </a:p>
        </p:txBody>
      </p:sp>
      <p:pic>
        <p:nvPicPr>
          <p:cNvPr id="7" name="図 6" descr="ロゴ&#10;&#10;AI 生成コンテンツは間違っている可能性があります。">
            <a:extLst>
              <a:ext uri="{FF2B5EF4-FFF2-40B4-BE49-F238E27FC236}">
                <a16:creationId xmlns:a16="http://schemas.microsoft.com/office/drawing/2014/main" id="{CA7D1E10-572E-A3DB-3610-17134B51D9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l="14577" t="8296" r="27091" b="26372"/>
          <a:stretch>
            <a:fillRect/>
          </a:stretch>
        </p:blipFill>
        <p:spPr>
          <a:xfrm>
            <a:off x="7505343" y="524109"/>
            <a:ext cx="4690344" cy="517120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3D32275-2E88-00B8-F59D-4E6DC5C5DCBF}"/>
              </a:ext>
            </a:extLst>
          </p:cNvPr>
          <p:cNvSpPr/>
          <p:nvPr/>
        </p:nvSpPr>
        <p:spPr>
          <a:xfrm>
            <a:off x="4388" y="5703126"/>
            <a:ext cx="12185548" cy="1166232"/>
          </a:xfrm>
          <a:prstGeom prst="rect">
            <a:avLst/>
          </a:prstGeom>
          <a:solidFill>
            <a:srgbClr val="2B3545"/>
          </a:solidFill>
          <a:ln>
            <a:solidFill>
              <a:srgbClr val="2B35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DA0846-7832-99B6-19F9-8986F6C2FB2A}"/>
              </a:ext>
            </a:extLst>
          </p:cNvPr>
          <p:cNvSpPr txBox="1"/>
          <p:nvPr/>
        </p:nvSpPr>
        <p:spPr>
          <a:xfrm flipH="1">
            <a:off x="240896" y="254760"/>
            <a:ext cx="42056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 b="1">
                <a:latin typeface="MS PGothic"/>
                <a:ea typeface="MS PGothic"/>
              </a:rPr>
              <a:t>ITカレッジAIシステム科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C6D1F6-84DF-5EBF-FF83-6F2824C21CF7}"/>
              </a:ext>
            </a:extLst>
          </p:cNvPr>
          <p:cNvSpPr txBox="1"/>
          <p:nvPr/>
        </p:nvSpPr>
        <p:spPr>
          <a:xfrm>
            <a:off x="391865" y="887592"/>
            <a:ext cx="274320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 dirty="0">
                <a:ea typeface="ＭＳ Ｐゴシック"/>
              </a:rPr>
              <a:t>・村田 悠月</a:t>
            </a:r>
            <a:endParaRPr lang="ja-JP" altLang="en-US" sz="2400" b="1">
              <a:ea typeface="ＭＳ Ｐゴシック" panose="020B0600070205080204" pitchFamily="34" charset="-128"/>
            </a:endParaRPr>
          </a:p>
          <a:p>
            <a:endParaRPr lang="ja-JP" altLang="en-US" sz="2400" b="1" dirty="0">
              <a:ea typeface="ＭＳ Ｐゴシック"/>
            </a:endParaRPr>
          </a:p>
          <a:p>
            <a:r>
              <a:rPr lang="ja-JP" altLang="en-US" sz="2400" b="1">
                <a:ea typeface="ＭＳ Ｐゴシック"/>
              </a:rPr>
              <a:t>・渡嘉敷 丈</a:t>
            </a:r>
            <a:endParaRPr lang="ja-JP" altLang="en-US" sz="2400" b="1" dirty="0">
              <a:ea typeface="ＭＳ Ｐゴシック"/>
            </a:endParaRPr>
          </a:p>
          <a:p>
            <a:br>
              <a:rPr lang="ja-JP" altLang="en-US" sz="2400" b="1" dirty="0">
                <a:ea typeface="ＭＳ Ｐゴシック"/>
              </a:rPr>
            </a:br>
            <a:r>
              <a:rPr lang="ja-JP" altLang="en-US" sz="2400" b="1">
                <a:ea typeface="ＭＳ Ｐゴシック"/>
              </a:rPr>
              <a:t>・北原 汐留</a:t>
            </a:r>
            <a:endParaRPr lang="ja-JP" sz="2400" b="1">
              <a:ea typeface="ＭＳ Ｐゴシック"/>
            </a:endParaRPr>
          </a:p>
          <a:p>
            <a:br>
              <a:rPr lang="ja-JP" altLang="en-US" sz="2400" b="1" dirty="0">
                <a:ea typeface="ＭＳ Ｐゴシック"/>
              </a:rPr>
            </a:br>
            <a:r>
              <a:rPr lang="ja-JP" altLang="en-US" sz="2400" b="1">
                <a:ea typeface="ＭＳ Ｐゴシック"/>
              </a:rPr>
              <a:t>・宮前 智道</a:t>
            </a:r>
            <a:endParaRPr lang="ja-JP" sz="2400" b="1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B489A5E-495C-DE4C-BBA0-943326637F79}"/>
              </a:ext>
            </a:extLst>
          </p:cNvPr>
          <p:cNvCxnSpPr/>
          <p:nvPr/>
        </p:nvCxnSpPr>
        <p:spPr>
          <a:xfrm flipV="1">
            <a:off x="-868" y="4813262"/>
            <a:ext cx="8515071" cy="36303"/>
          </a:xfrm>
          <a:prstGeom prst="straightConnector1">
            <a:avLst/>
          </a:prstGeom>
          <a:ln>
            <a:solidFill>
              <a:srgbClr val="2B35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D2C368-DDF1-A2DC-F71C-9EE87A03CF6D}"/>
              </a:ext>
            </a:extLst>
          </p:cNvPr>
          <p:cNvSpPr txBox="1"/>
          <p:nvPr/>
        </p:nvSpPr>
        <p:spPr>
          <a:xfrm>
            <a:off x="390664" y="601930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 b="1">
                <a:solidFill>
                  <a:schemeClr val="bg1"/>
                </a:solidFill>
                <a:latin typeface="MS PGothic"/>
                <a:ea typeface="MS PGothic"/>
              </a:rPr>
              <a:t>7班</a:t>
            </a:r>
            <a:endParaRPr lang="ja-JP" altLang="en-US" sz="2800" b="1" dirty="0">
              <a:solidFill>
                <a:schemeClr val="bg1"/>
              </a:solidFill>
              <a:latin typeface="MS PGothic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82BC0-A6F5-A314-BDCD-6F4CBB4D2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AI 生成コンテンツは間違っている可能性があります。">
            <a:extLst>
              <a:ext uri="{FF2B5EF4-FFF2-40B4-BE49-F238E27FC236}">
                <a16:creationId xmlns:a16="http://schemas.microsoft.com/office/drawing/2014/main" id="{31717B9E-14AE-68CF-3FC7-5A2ECF025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13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3987E-528C-C4C8-34C9-9AF5FC15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98CB3CE1-9DA4-7D2B-69B3-BD44C4E95A41}"/>
              </a:ext>
            </a:extLst>
          </p:cNvPr>
          <p:cNvCxnSpPr/>
          <p:nvPr/>
        </p:nvCxnSpPr>
        <p:spPr>
          <a:xfrm>
            <a:off x="2895600" y="762000"/>
            <a:ext cx="8361680" cy="10160"/>
          </a:xfrm>
          <a:prstGeom prst="straightConnector1">
            <a:avLst/>
          </a:prstGeom>
          <a:ln>
            <a:solidFill>
              <a:srgbClr val="AEAEA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FD045E5-1704-AF76-45E7-F786A8D2C8A8}"/>
              </a:ext>
            </a:extLst>
          </p:cNvPr>
          <p:cNvGrpSpPr/>
          <p:nvPr/>
        </p:nvGrpSpPr>
        <p:grpSpPr>
          <a:xfrm>
            <a:off x="-1314483" y="-2726"/>
            <a:ext cx="5892055" cy="1015663"/>
            <a:chOff x="-2309667" y="168507"/>
            <a:chExt cx="5892055" cy="101566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C945D18A-14E6-414F-AC32-D53061BD11CB}"/>
                </a:ext>
              </a:extLst>
            </p:cNvPr>
            <p:cNvSpPr/>
            <p:nvPr/>
          </p:nvSpPr>
          <p:spPr>
            <a:xfrm>
              <a:off x="-426225" y="845758"/>
              <a:ext cx="2108202" cy="1930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23EDA2E-D1A3-E793-0920-30592E56F57B}"/>
                </a:ext>
              </a:extLst>
            </p:cNvPr>
            <p:cNvSpPr txBox="1"/>
            <p:nvPr/>
          </p:nvSpPr>
          <p:spPr>
            <a:xfrm>
              <a:off x="-2309667" y="168507"/>
              <a:ext cx="58920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6000" b="1">
                  <a:ea typeface="ＭＳ Ｐゴシック"/>
                </a:rPr>
                <a:t>RMSE</a:t>
              </a:r>
              <a:endParaRPr lang="ja-JP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5A7A9E22-4E13-6DB6-78D9-1EEF38E63701}"/>
              </a:ext>
            </a:extLst>
          </p:cNvPr>
          <p:cNvGrpSpPr/>
          <p:nvPr/>
        </p:nvGrpSpPr>
        <p:grpSpPr>
          <a:xfrm>
            <a:off x="3715" y="1012778"/>
            <a:ext cx="11669874" cy="1343722"/>
            <a:chOff x="3715" y="1012778"/>
            <a:chExt cx="11669874" cy="1343722"/>
          </a:xfrm>
        </p:grpSpPr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2692FB4E-CF11-16AC-A012-DD39CA797D7E}"/>
                </a:ext>
              </a:extLst>
            </p:cNvPr>
            <p:cNvCxnSpPr/>
            <p:nvPr/>
          </p:nvCxnSpPr>
          <p:spPr>
            <a:xfrm flipV="1">
              <a:off x="1926930" y="1814303"/>
              <a:ext cx="6118054" cy="8425"/>
            </a:xfrm>
            <a:prstGeom prst="straightConnector1">
              <a:avLst/>
            </a:prstGeom>
            <a:ln>
              <a:solidFill>
                <a:srgbClr val="6A5ACD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43CE75F4-DBF0-128A-373C-DCBB7060BD19}"/>
                </a:ext>
              </a:extLst>
            </p:cNvPr>
            <p:cNvGrpSpPr/>
            <p:nvPr/>
          </p:nvGrpSpPr>
          <p:grpSpPr>
            <a:xfrm>
              <a:off x="7507002" y="1012778"/>
              <a:ext cx="4166587" cy="1015663"/>
              <a:chOff x="7760630" y="865458"/>
              <a:chExt cx="4166587" cy="1015663"/>
            </a:xfrm>
          </p:grpSpPr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AB595750-50F7-5D8D-DC6A-2774C1F3AA8F}"/>
                  </a:ext>
                </a:extLst>
              </p:cNvPr>
              <p:cNvSpPr/>
              <p:nvPr/>
            </p:nvSpPr>
            <p:spPr>
              <a:xfrm>
                <a:off x="7760630" y="1486953"/>
                <a:ext cx="4059664" cy="29860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47260D5-99CC-E36E-EE85-0FD6CF079E42}"/>
                  </a:ext>
                </a:extLst>
              </p:cNvPr>
              <p:cNvSpPr txBox="1"/>
              <p:nvPr/>
            </p:nvSpPr>
            <p:spPr>
              <a:xfrm>
                <a:off x="7763601" y="865458"/>
                <a:ext cx="4163616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ja-JP" altLang="en-US" sz="6000" b="1">
                    <a:ea typeface="ＭＳ Ｐゴシック"/>
                  </a:rPr>
                  <a:t>RMSE:3432</a:t>
                </a:r>
              </a:p>
            </p:txBody>
          </p:sp>
        </p:grp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DB9C592E-A52E-BBF2-FA7B-00A63466107C}"/>
                </a:ext>
              </a:extLst>
            </p:cNvPr>
            <p:cNvSpPr/>
            <p:nvPr/>
          </p:nvSpPr>
          <p:spPr>
            <a:xfrm>
              <a:off x="3076250" y="1648273"/>
              <a:ext cx="335280" cy="335280"/>
            </a:xfrm>
            <a:prstGeom prst="ellipse">
              <a:avLst/>
            </a:prstGeom>
            <a:solidFill>
              <a:srgbClr val="6A5ACD"/>
            </a:solidFill>
            <a:ln>
              <a:solidFill>
                <a:srgbClr val="6A5A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D8C2133C-A970-48E5-0FA3-1E15D35C5022}"/>
                </a:ext>
              </a:extLst>
            </p:cNvPr>
            <p:cNvSpPr/>
            <p:nvPr/>
          </p:nvSpPr>
          <p:spPr>
            <a:xfrm>
              <a:off x="3035609" y="1607632"/>
              <a:ext cx="416560" cy="416560"/>
            </a:xfrm>
            <a:prstGeom prst="ellipse">
              <a:avLst/>
            </a:prstGeom>
            <a:noFill/>
            <a:ln>
              <a:solidFill>
                <a:srgbClr val="6A5A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E010584-CEF5-6FB0-DC1D-F635E53A86EA}"/>
                </a:ext>
              </a:extLst>
            </p:cNvPr>
            <p:cNvSpPr/>
            <p:nvPr/>
          </p:nvSpPr>
          <p:spPr>
            <a:xfrm>
              <a:off x="3715" y="1283877"/>
              <a:ext cx="3294566" cy="1072623"/>
            </a:xfrm>
            <a:prstGeom prst="rect">
              <a:avLst/>
            </a:prstGeom>
            <a:solidFill>
              <a:srgbClr val="2B35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ja-JP" sz="3600" b="1" dirty="0">
                  <a:ea typeface="ＭＳ Ｐゴシック"/>
                </a:rPr>
                <a:t>TE</a:t>
              </a:r>
              <a:endParaRPr lang="ja-JP" sz="3600" b="1" dirty="0"/>
            </a:p>
          </p:txBody>
        </p:sp>
      </p:grp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431F3389-7FCC-AEBA-CA9C-B2BE9463FD0F}"/>
              </a:ext>
            </a:extLst>
          </p:cNvPr>
          <p:cNvCxnSpPr>
            <a:cxnSpLocks/>
          </p:cNvCxnSpPr>
          <p:nvPr/>
        </p:nvCxnSpPr>
        <p:spPr>
          <a:xfrm>
            <a:off x="-1" y="762000"/>
            <a:ext cx="386080" cy="0"/>
          </a:xfrm>
          <a:prstGeom prst="straightConnector1">
            <a:avLst/>
          </a:prstGeom>
          <a:ln>
            <a:solidFill>
              <a:srgbClr val="AEAEA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75F799FB-62B4-096E-2489-D4D62811BB3E}"/>
              </a:ext>
            </a:extLst>
          </p:cNvPr>
          <p:cNvGrpSpPr/>
          <p:nvPr/>
        </p:nvGrpSpPr>
        <p:grpSpPr>
          <a:xfrm>
            <a:off x="-1117600" y="4942096"/>
            <a:ext cx="12791189" cy="1381274"/>
            <a:chOff x="-1117600" y="4942096"/>
            <a:chExt cx="12791189" cy="1381274"/>
          </a:xfrm>
        </p:grpSpPr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48A4DD01-2438-3AA3-48F3-D81852595D05}"/>
                </a:ext>
              </a:extLst>
            </p:cNvPr>
            <p:cNvSpPr/>
            <p:nvPr/>
          </p:nvSpPr>
          <p:spPr>
            <a:xfrm>
              <a:off x="6395348" y="5516630"/>
              <a:ext cx="335280" cy="335280"/>
            </a:xfrm>
            <a:prstGeom prst="ellipse">
              <a:avLst/>
            </a:prstGeom>
            <a:solidFill>
              <a:srgbClr val="6A5ACD"/>
            </a:solidFill>
            <a:ln>
              <a:solidFill>
                <a:srgbClr val="6A5A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CAF641D6-D97A-4DE7-1EE6-120402F65A2A}"/>
                </a:ext>
              </a:extLst>
            </p:cNvPr>
            <p:cNvSpPr/>
            <p:nvPr/>
          </p:nvSpPr>
          <p:spPr>
            <a:xfrm>
              <a:off x="6354707" y="5475989"/>
              <a:ext cx="416560" cy="416560"/>
            </a:xfrm>
            <a:prstGeom prst="ellipse">
              <a:avLst/>
            </a:prstGeom>
            <a:noFill/>
            <a:ln>
              <a:solidFill>
                <a:srgbClr val="6A5A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ECA987CA-448A-05B3-4B90-4AA6AD1114E7}"/>
                </a:ext>
              </a:extLst>
            </p:cNvPr>
            <p:cNvCxnSpPr>
              <a:cxnSpLocks/>
            </p:cNvCxnSpPr>
            <p:nvPr/>
          </p:nvCxnSpPr>
          <p:spPr>
            <a:xfrm>
              <a:off x="6734840" y="5681794"/>
              <a:ext cx="2205835" cy="868"/>
            </a:xfrm>
            <a:prstGeom prst="straightConnector1">
              <a:avLst/>
            </a:prstGeom>
            <a:ln>
              <a:solidFill>
                <a:srgbClr val="6A5ACD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0876C0E2-0845-EE48-3DAB-3FADB2796D21}"/>
                </a:ext>
              </a:extLst>
            </p:cNvPr>
            <p:cNvGrpSpPr/>
            <p:nvPr/>
          </p:nvGrpSpPr>
          <p:grpSpPr>
            <a:xfrm>
              <a:off x="7507002" y="4942096"/>
              <a:ext cx="4166587" cy="1015663"/>
              <a:chOff x="7760630" y="865458"/>
              <a:chExt cx="4166587" cy="1015663"/>
            </a:xfrm>
          </p:grpSpPr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39F20C3F-9387-F099-23CF-4B8F88638D9A}"/>
                  </a:ext>
                </a:extLst>
              </p:cNvPr>
              <p:cNvSpPr/>
              <p:nvPr/>
            </p:nvSpPr>
            <p:spPr>
              <a:xfrm>
                <a:off x="7760630" y="1486953"/>
                <a:ext cx="4059664" cy="29860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FFC68A85-AF2D-CDE6-C4C7-6C47EE364EC7}"/>
                  </a:ext>
                </a:extLst>
              </p:cNvPr>
              <p:cNvSpPr txBox="1"/>
              <p:nvPr/>
            </p:nvSpPr>
            <p:spPr>
              <a:xfrm>
                <a:off x="7763601" y="865458"/>
                <a:ext cx="4163616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ja-JP" altLang="en-US" sz="6000" b="1">
                    <a:ea typeface="ＭＳ Ｐゴシック"/>
                  </a:rPr>
                  <a:t>RMSE:4260</a:t>
                </a:r>
              </a:p>
            </p:txBody>
          </p:sp>
        </p:grp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CB5D4FFF-A05A-40A3-9FF4-80397E91D392}"/>
                </a:ext>
              </a:extLst>
            </p:cNvPr>
            <p:cNvSpPr/>
            <p:nvPr/>
          </p:nvSpPr>
          <p:spPr>
            <a:xfrm>
              <a:off x="3716" y="5149881"/>
              <a:ext cx="6598424" cy="1072623"/>
            </a:xfrm>
            <a:prstGeom prst="rect">
              <a:avLst/>
            </a:prstGeom>
            <a:solidFill>
              <a:srgbClr val="2B35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C3B4E0E1-3FC7-941B-59CB-268C9DAB68C7}"/>
                </a:ext>
              </a:extLst>
            </p:cNvPr>
            <p:cNvSpPr txBox="1"/>
            <p:nvPr/>
          </p:nvSpPr>
          <p:spPr>
            <a:xfrm>
              <a:off x="-1117600" y="5400040"/>
              <a:ext cx="6096000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sz="3600" b="1" i="0" u="none" strike="noStrike" baseline="0">
                  <a:solidFill>
                    <a:srgbClr val="FFFFFF"/>
                  </a:solidFill>
                  <a:ea typeface="MS PGothic"/>
                </a:rPr>
                <a:t>初期モデル</a:t>
              </a:r>
              <a:endParaRPr lang="ja-JP" altLang="en-US"/>
            </a:p>
            <a:p>
              <a:pPr algn="ctr"/>
              <a:endParaRPr lang="ja-JP" altLang="en-US"/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AC14DA77-8BA2-5AD2-47BC-3549E2CDE09C}"/>
              </a:ext>
            </a:extLst>
          </p:cNvPr>
          <p:cNvGrpSpPr/>
          <p:nvPr/>
        </p:nvGrpSpPr>
        <p:grpSpPr>
          <a:xfrm>
            <a:off x="3715" y="3014297"/>
            <a:ext cx="11669874" cy="1266913"/>
            <a:chOff x="3715" y="3014297"/>
            <a:chExt cx="11669874" cy="1266913"/>
          </a:xfrm>
        </p:grpSpPr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D574C5D1-FA33-379F-A612-AFC7226C24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5489" y="3734543"/>
              <a:ext cx="6118054" cy="8425"/>
            </a:xfrm>
            <a:prstGeom prst="straightConnector1">
              <a:avLst/>
            </a:prstGeom>
            <a:ln>
              <a:solidFill>
                <a:srgbClr val="6A5ACD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3DBE65B2-2F91-2C0B-A2D7-8F33A8B3D5FD}"/>
                </a:ext>
              </a:extLst>
            </p:cNvPr>
            <p:cNvSpPr/>
            <p:nvPr/>
          </p:nvSpPr>
          <p:spPr>
            <a:xfrm>
              <a:off x="4325929" y="3558352"/>
              <a:ext cx="335280" cy="335280"/>
            </a:xfrm>
            <a:prstGeom prst="ellipse">
              <a:avLst/>
            </a:prstGeom>
            <a:solidFill>
              <a:srgbClr val="6A5ACD"/>
            </a:solidFill>
            <a:ln>
              <a:solidFill>
                <a:srgbClr val="6A5A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438124AC-B6D3-EC95-16F5-157D4C2E3AF2}"/>
                </a:ext>
              </a:extLst>
            </p:cNvPr>
            <p:cNvSpPr/>
            <p:nvPr/>
          </p:nvSpPr>
          <p:spPr>
            <a:xfrm>
              <a:off x="4285288" y="3517712"/>
              <a:ext cx="416560" cy="416560"/>
            </a:xfrm>
            <a:prstGeom prst="ellipse">
              <a:avLst/>
            </a:prstGeom>
            <a:noFill/>
            <a:ln>
              <a:solidFill>
                <a:srgbClr val="6A5A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2058A419-490F-59B9-B37F-5CB7E51FDAE2}"/>
                </a:ext>
              </a:extLst>
            </p:cNvPr>
            <p:cNvSpPr/>
            <p:nvPr/>
          </p:nvSpPr>
          <p:spPr>
            <a:xfrm>
              <a:off x="3715" y="3191354"/>
              <a:ext cx="4565928" cy="1082783"/>
            </a:xfrm>
            <a:prstGeom prst="rect">
              <a:avLst/>
            </a:prstGeom>
            <a:solidFill>
              <a:srgbClr val="2B35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ja-JP" sz="3600" b="1" dirty="0">
                <a:ea typeface="MS PGothic"/>
              </a:endParaRPr>
            </a:p>
          </p:txBody>
        </p: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146546AA-5709-DDBF-2447-F34D5C2D0C01}"/>
                </a:ext>
              </a:extLst>
            </p:cNvPr>
            <p:cNvGrpSpPr/>
            <p:nvPr/>
          </p:nvGrpSpPr>
          <p:grpSpPr>
            <a:xfrm>
              <a:off x="7507002" y="3014297"/>
              <a:ext cx="4166587" cy="1015663"/>
              <a:chOff x="7760630" y="865458"/>
              <a:chExt cx="4166587" cy="1015663"/>
            </a:xfrm>
          </p:grpSpPr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71C179A4-7732-101C-8CC5-4223E322CFE2}"/>
                  </a:ext>
                </a:extLst>
              </p:cNvPr>
              <p:cNvSpPr/>
              <p:nvPr/>
            </p:nvSpPr>
            <p:spPr>
              <a:xfrm>
                <a:off x="7760630" y="1486953"/>
                <a:ext cx="4059664" cy="29860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4083AED-386C-370D-AC85-F55CA551E8CF}"/>
                  </a:ext>
                </a:extLst>
              </p:cNvPr>
              <p:cNvSpPr txBox="1"/>
              <p:nvPr/>
            </p:nvSpPr>
            <p:spPr>
              <a:xfrm>
                <a:off x="7763601" y="865458"/>
                <a:ext cx="4163616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ja-JP" altLang="en-US" sz="6000" b="1">
                    <a:ea typeface="ＭＳ Ｐゴシック"/>
                  </a:rPr>
                  <a:t>RMSE:3969</a:t>
                </a:r>
              </a:p>
            </p:txBody>
          </p:sp>
        </p:grp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369D3430-C928-8176-315A-2368BBDE90D7}"/>
                </a:ext>
              </a:extLst>
            </p:cNvPr>
            <p:cNvSpPr txBox="1"/>
            <p:nvPr/>
          </p:nvSpPr>
          <p:spPr>
            <a:xfrm>
              <a:off x="782320" y="3357880"/>
              <a:ext cx="6096000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sz="3600" b="1" i="0" u="none" strike="noStrike" baseline="0">
                  <a:solidFill>
                    <a:srgbClr val="FFFFFF"/>
                  </a:solidFill>
                  <a:ea typeface="MS PGothic"/>
                </a:rPr>
                <a:t>CatBoost</a:t>
              </a:r>
              <a:r>
                <a:rPr sz="3600" b="0" i="0">
                  <a:solidFill>
                    <a:srgbClr val="000000"/>
                  </a:solidFill>
                  <a:latin typeface="MS PGothic"/>
                  <a:ea typeface="MS PGothic"/>
                  <a:cs typeface="MS PGothic"/>
                </a:rPr>
                <a:t>​</a:t>
              </a:r>
              <a:endParaRPr lang="ja-JP" altLang="en-US"/>
            </a:p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27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3B1574-76BE-B3D0-5D34-76CB861DA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D81BC16-D5FC-1A28-48F4-63D5FD972CC7}"/>
              </a:ext>
            </a:extLst>
          </p:cNvPr>
          <p:cNvCxnSpPr/>
          <p:nvPr/>
        </p:nvCxnSpPr>
        <p:spPr>
          <a:xfrm>
            <a:off x="1819274" y="1811655"/>
            <a:ext cx="0" cy="162052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660D60F-3641-8180-9339-96DC8655BE04}"/>
              </a:ext>
            </a:extLst>
          </p:cNvPr>
          <p:cNvCxnSpPr/>
          <p:nvPr/>
        </p:nvCxnSpPr>
        <p:spPr>
          <a:xfrm>
            <a:off x="0" y="3484880"/>
            <a:ext cx="12192000" cy="0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:a16="http://schemas.microsoft.com/office/drawing/2014/main" id="{DF4539F8-2610-4D75-D838-969221692015}"/>
              </a:ext>
            </a:extLst>
          </p:cNvPr>
          <p:cNvSpPr/>
          <p:nvPr/>
        </p:nvSpPr>
        <p:spPr>
          <a:xfrm>
            <a:off x="165608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2BD6ADEF-96CF-45CF-2F26-00DD0B6F1D73}"/>
              </a:ext>
            </a:extLst>
          </p:cNvPr>
          <p:cNvSpPr/>
          <p:nvPr/>
        </p:nvSpPr>
        <p:spPr>
          <a:xfrm>
            <a:off x="735584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58699F4-B6F1-28C3-6D65-50843D2E691F}"/>
              </a:ext>
            </a:extLst>
          </p:cNvPr>
          <p:cNvSpPr/>
          <p:nvPr/>
        </p:nvSpPr>
        <p:spPr>
          <a:xfrm>
            <a:off x="1044448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26A7B816-EF55-31FE-BA08-9E15AAF7A2A1}"/>
              </a:ext>
            </a:extLst>
          </p:cNvPr>
          <p:cNvSpPr/>
          <p:nvPr/>
        </p:nvSpPr>
        <p:spPr>
          <a:xfrm>
            <a:off x="455168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2B08A941-CD76-CB5F-16CE-1931EBC8CCD0}"/>
              </a:ext>
            </a:extLst>
          </p:cNvPr>
          <p:cNvSpPr/>
          <p:nvPr/>
        </p:nvSpPr>
        <p:spPr>
          <a:xfrm>
            <a:off x="1615440" y="3281679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DB77AF9B-AD19-FA58-82F3-0BF57CA7DBA6}"/>
              </a:ext>
            </a:extLst>
          </p:cNvPr>
          <p:cNvSpPr/>
          <p:nvPr/>
        </p:nvSpPr>
        <p:spPr>
          <a:xfrm>
            <a:off x="4511040" y="3281678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D112DFF-A074-FF1C-F552-63905B56DB98}"/>
              </a:ext>
            </a:extLst>
          </p:cNvPr>
          <p:cNvSpPr/>
          <p:nvPr/>
        </p:nvSpPr>
        <p:spPr>
          <a:xfrm>
            <a:off x="7315200" y="3281678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C27CA13D-8954-FFB5-7CFA-5D85D3CDC54F}"/>
              </a:ext>
            </a:extLst>
          </p:cNvPr>
          <p:cNvSpPr/>
          <p:nvPr/>
        </p:nvSpPr>
        <p:spPr>
          <a:xfrm>
            <a:off x="10403840" y="3281678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45ED4A9-7A3A-58D8-BD83-2971233ED639}"/>
              </a:ext>
            </a:extLst>
          </p:cNvPr>
          <p:cNvCxnSpPr>
            <a:cxnSpLocks/>
          </p:cNvCxnSpPr>
          <p:nvPr/>
        </p:nvCxnSpPr>
        <p:spPr>
          <a:xfrm>
            <a:off x="4724398" y="3454400"/>
            <a:ext cx="0" cy="182880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図 15" descr="図形&#10;&#10;AI 生成コンテンツは間違っている可能性があります。">
            <a:extLst>
              <a:ext uri="{FF2B5EF4-FFF2-40B4-BE49-F238E27FC236}">
                <a16:creationId xmlns:a16="http://schemas.microsoft.com/office/drawing/2014/main" id="{454560FA-D6FE-9CFE-B7BA-086B17F941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3481388" y="2205037"/>
            <a:ext cx="4791075" cy="2657475"/>
          </a:xfrm>
          <a:prstGeom prst="rect">
            <a:avLst/>
          </a:prstGeom>
        </p:spPr>
      </p:pic>
      <p:pic>
        <p:nvPicPr>
          <p:cNvPr id="32" name="図 31" descr="図形&#10;&#10;AI 生成コンテンツは間違っている可能性があります。">
            <a:extLst>
              <a:ext uri="{FF2B5EF4-FFF2-40B4-BE49-F238E27FC236}">
                <a16:creationId xmlns:a16="http://schemas.microsoft.com/office/drawing/2014/main" id="{00994B0A-8819-4557-232E-CBEE5D0126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871538" y="2205037"/>
            <a:ext cx="4352925" cy="2657475"/>
          </a:xfrm>
          <a:prstGeom prst="rect">
            <a:avLst/>
          </a:prstGeom>
        </p:spPr>
      </p:pic>
      <p:pic>
        <p:nvPicPr>
          <p:cNvPr id="34" name="図 33" descr="図形&#10;&#10;AI 生成コンテンツは間違っている可能性があります。">
            <a:extLst>
              <a:ext uri="{FF2B5EF4-FFF2-40B4-BE49-F238E27FC236}">
                <a16:creationId xmlns:a16="http://schemas.microsoft.com/office/drawing/2014/main" id="{02FAF339-0009-D617-0423-24402141B9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8167687" y="2205037"/>
            <a:ext cx="4791075" cy="2657475"/>
          </a:xfrm>
          <a:prstGeom prst="rect">
            <a:avLst/>
          </a:prstGeom>
        </p:spPr>
      </p:pic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A38182C7-ED91-BF07-16E6-0B9E4D963DFA}"/>
              </a:ext>
            </a:extLst>
          </p:cNvPr>
          <p:cNvCxnSpPr>
            <a:cxnSpLocks/>
          </p:cNvCxnSpPr>
          <p:nvPr/>
        </p:nvCxnSpPr>
        <p:spPr>
          <a:xfrm>
            <a:off x="10610849" y="3535680"/>
            <a:ext cx="0" cy="162052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68E6A766-6504-C5C1-D7AB-19C1014E2204}"/>
              </a:ext>
            </a:extLst>
          </p:cNvPr>
          <p:cNvCxnSpPr>
            <a:cxnSpLocks/>
          </p:cNvCxnSpPr>
          <p:nvPr/>
        </p:nvCxnSpPr>
        <p:spPr>
          <a:xfrm>
            <a:off x="7524749" y="1868805"/>
            <a:ext cx="0" cy="162052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図 3" descr="テキスト, 手紙&#10;&#10;AI 生成コンテンツは間違っている可能性があります。">
            <a:extLst>
              <a:ext uri="{FF2B5EF4-FFF2-40B4-BE49-F238E27FC236}">
                <a16:creationId xmlns:a16="http://schemas.microsoft.com/office/drawing/2014/main" id="{376787F5-7DCB-AD8C-487B-170A0F2C0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" y="1454468"/>
            <a:ext cx="2552700" cy="1490345"/>
          </a:xfrm>
          <a:prstGeom prst="rect">
            <a:avLst/>
          </a:prstGeom>
        </p:spPr>
      </p:pic>
      <p:pic>
        <p:nvPicPr>
          <p:cNvPr id="5" name="図 4" descr="テキスト, 手紙&#10;&#10;AI 生成コンテンツは間違っている可能性があります。">
            <a:extLst>
              <a:ext uri="{FF2B5EF4-FFF2-40B4-BE49-F238E27FC236}">
                <a16:creationId xmlns:a16="http://schemas.microsoft.com/office/drawing/2014/main" id="{1B49F02C-AD2C-970C-D52D-CAB9ED25F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350" y="4124008"/>
            <a:ext cx="2562860" cy="1494790"/>
          </a:xfrm>
          <a:prstGeom prst="rect">
            <a:avLst/>
          </a:prstGeom>
        </p:spPr>
      </p:pic>
      <p:pic>
        <p:nvPicPr>
          <p:cNvPr id="10" name="図 9" descr="テキスト&#10;&#10;AI 生成コンテンツは間違っている可能性があります。">
            <a:extLst>
              <a:ext uri="{FF2B5EF4-FFF2-40B4-BE49-F238E27FC236}">
                <a16:creationId xmlns:a16="http://schemas.microsoft.com/office/drawing/2014/main" id="{B63F2E56-CA6F-C306-BAFA-B4E648C22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448" y="1456055"/>
            <a:ext cx="2562225" cy="1487170"/>
          </a:xfrm>
          <a:prstGeom prst="rect">
            <a:avLst/>
          </a:prstGeom>
        </p:spPr>
      </p:pic>
      <p:pic>
        <p:nvPicPr>
          <p:cNvPr id="11" name="図 10" descr="テキスト&#10;&#10;AI 生成コンテンツは間違っている可能性があります。">
            <a:extLst>
              <a:ext uri="{FF2B5EF4-FFF2-40B4-BE49-F238E27FC236}">
                <a16:creationId xmlns:a16="http://schemas.microsoft.com/office/drawing/2014/main" id="{8E62C9DB-6EF0-C509-2C52-096D57281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453" y="4125278"/>
            <a:ext cx="2563495" cy="14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0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 descr="テキスト&#10;&#10;AI 生成コンテンツは間違っている可能性があります。">
            <a:extLst>
              <a:ext uri="{FF2B5EF4-FFF2-40B4-BE49-F238E27FC236}">
                <a16:creationId xmlns:a16="http://schemas.microsoft.com/office/drawing/2014/main" id="{9EB13F03-8C86-7EB7-B37A-91D2F61E55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8826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1AECB-9BDC-463A-99A5-EFAA94FF4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8279CF2-28E0-A148-2387-5D725127C13F}"/>
              </a:ext>
            </a:extLst>
          </p:cNvPr>
          <p:cNvSpPr/>
          <p:nvPr/>
        </p:nvSpPr>
        <p:spPr>
          <a:xfrm>
            <a:off x="507999" y="2499360"/>
            <a:ext cx="1727200" cy="172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39DA93F-8EB4-72DB-9E30-458C1C1E9E14}"/>
              </a:ext>
            </a:extLst>
          </p:cNvPr>
          <p:cNvSpPr/>
          <p:nvPr/>
        </p:nvSpPr>
        <p:spPr>
          <a:xfrm>
            <a:off x="508000" y="4592320"/>
            <a:ext cx="2407920" cy="1828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FA42ADF4-898D-9550-CEE8-A9F48B48D8D3}"/>
              </a:ext>
            </a:extLst>
          </p:cNvPr>
          <p:cNvCxnSpPr/>
          <p:nvPr/>
        </p:nvCxnSpPr>
        <p:spPr>
          <a:xfrm>
            <a:off x="508000" y="1249680"/>
            <a:ext cx="11003280" cy="0"/>
          </a:xfrm>
          <a:prstGeom prst="straightConnector1">
            <a:avLst/>
          </a:prstGeom>
          <a:ln>
            <a:solidFill>
              <a:srgbClr val="AEAEA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2B857E4-9BD4-4346-A5B3-0BAEE3D1ACCE}"/>
              </a:ext>
            </a:extLst>
          </p:cNvPr>
          <p:cNvSpPr txBox="1"/>
          <p:nvPr/>
        </p:nvSpPr>
        <p:spPr>
          <a:xfrm>
            <a:off x="11541760" y="607568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 sz="3600" b="1">
              <a:ea typeface="ＭＳ Ｐゴシック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2E0219-E83B-0F8C-121B-D367791F2A88}"/>
              </a:ext>
            </a:extLst>
          </p:cNvPr>
          <p:cNvSpPr txBox="1"/>
          <p:nvPr/>
        </p:nvSpPr>
        <p:spPr>
          <a:xfrm>
            <a:off x="679851" y="426595"/>
            <a:ext cx="3968470" cy="76944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400" b="1">
                <a:solidFill>
                  <a:srgbClr val="2B3545"/>
                </a:solidFill>
                <a:ea typeface="ＭＳ Ｐゴシック"/>
              </a:rPr>
              <a:t>3.精度向上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7D12443-FBF8-7C83-5810-13128BBA81F6}"/>
              </a:ext>
            </a:extLst>
          </p:cNvPr>
          <p:cNvSpPr txBox="1"/>
          <p:nvPr/>
        </p:nvSpPr>
        <p:spPr>
          <a:xfrm>
            <a:off x="508866" y="2951603"/>
            <a:ext cx="753872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>
                <a:ea typeface="+mn-lt"/>
                <a:cs typeface="+mn-lt"/>
              </a:rPr>
              <a:t>　</a:t>
            </a:r>
            <a:r>
              <a:rPr lang="ja-JP" sz="2800">
                <a:latin typeface="MS Gothic"/>
                <a:ea typeface="MS Gothic"/>
                <a:cs typeface="+mn-lt"/>
              </a:rPr>
              <a:t>モデル</a:t>
            </a:r>
            <a:r>
              <a:rPr lang="ja-JP" altLang="en-US" sz="2800">
                <a:latin typeface="MS Gothic"/>
                <a:ea typeface="MS Gothic"/>
                <a:cs typeface="+mn-lt"/>
              </a:rPr>
              <a:t>が拾い切れない集客要因を追加し、誤差</a:t>
            </a:r>
            <a:r>
              <a:rPr lang="ja-JP" sz="2800">
                <a:latin typeface="MS Gothic"/>
                <a:ea typeface="MS Gothic"/>
                <a:cs typeface="+mn-lt"/>
              </a:rPr>
              <a:t>を</a:t>
            </a:r>
            <a:r>
              <a:rPr lang="ja-JP" altLang="en-US" sz="2800">
                <a:latin typeface="MS Gothic"/>
                <a:ea typeface="MS Gothic"/>
                <a:cs typeface="+mn-lt"/>
              </a:rPr>
              <a:t>減ら</a:t>
            </a:r>
            <a:r>
              <a:rPr lang="ja-JP" sz="2800">
                <a:latin typeface="MS Gothic"/>
                <a:ea typeface="MS Gothic"/>
                <a:cs typeface="+mn-lt"/>
              </a:rPr>
              <a:t>すため</a:t>
            </a:r>
            <a:endParaRPr lang="ja-JP" altLang="en-US" sz="2800" dirty="0">
              <a:latin typeface="MS Gothic"/>
              <a:ea typeface="MS Gothic"/>
              <a:cs typeface="+mn-lt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19B7A3B-84D5-2D88-A596-DB411E58047F}"/>
              </a:ext>
            </a:extLst>
          </p:cNvPr>
          <p:cNvSpPr txBox="1"/>
          <p:nvPr/>
        </p:nvSpPr>
        <p:spPr>
          <a:xfrm>
            <a:off x="507998" y="4905545"/>
            <a:ext cx="753872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>
                <a:ea typeface="+mn-lt"/>
                <a:cs typeface="+mn-lt"/>
              </a:rPr>
              <a:t>　</a:t>
            </a:r>
            <a:r>
              <a:rPr lang="ja-JP" sz="2800">
                <a:ea typeface="+mn-lt"/>
                <a:cs typeface="+mn-lt"/>
              </a:rPr>
              <a:t>メディア露出による</a:t>
            </a:r>
            <a:r>
              <a:rPr lang="ja-JP" sz="2800">
                <a:latin typeface="Aptos"/>
                <a:ea typeface="MS Gothic"/>
                <a:cs typeface="+mn-lt"/>
              </a:rPr>
              <a:t>要因を考慮し、特徴量として</a:t>
            </a:r>
            <a:r>
              <a:rPr lang="ja-JP" altLang="en-US" sz="2800">
                <a:latin typeface="Aptos"/>
                <a:ea typeface="MS Gothic"/>
                <a:cs typeface="+mn-lt"/>
              </a:rPr>
              <a:t>取り込むために、ブレが生じずらいであろう全国放送のNHKを採用</a:t>
            </a:r>
            <a:endParaRPr lang="ja-JP" sz="2800">
              <a:latin typeface="Aptos"/>
              <a:ea typeface="MS Gothic"/>
              <a:cs typeface="+mn-lt"/>
            </a:endParaRPr>
          </a:p>
          <a:p>
            <a:endParaRPr lang="ja-JP" altLang="en-US" sz="2800">
              <a:latin typeface="Aptos"/>
              <a:ea typeface="ＭＳ Ｐゴシック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E261D00-0C84-A235-39CA-315303FF6936}"/>
              </a:ext>
            </a:extLst>
          </p:cNvPr>
          <p:cNvSpPr txBox="1"/>
          <p:nvPr/>
        </p:nvSpPr>
        <p:spPr>
          <a:xfrm>
            <a:off x="512213" y="1299241"/>
            <a:ext cx="69645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>
                <a:ea typeface="ＭＳ Ｐゴシック"/>
              </a:rPr>
              <a:t>NHK放送の有無を利用した予測精度向上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E66E7F-D8A4-C56E-6E5D-29A8298C43B0}"/>
              </a:ext>
            </a:extLst>
          </p:cNvPr>
          <p:cNvSpPr txBox="1"/>
          <p:nvPr/>
        </p:nvSpPr>
        <p:spPr>
          <a:xfrm>
            <a:off x="507999" y="215392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>
                <a:solidFill>
                  <a:srgbClr val="2B3545"/>
                </a:solidFill>
                <a:ea typeface="ＭＳ Ｐゴシック"/>
              </a:rPr>
              <a:t>●</a:t>
            </a:r>
            <a:r>
              <a:rPr lang="ja-JP" altLang="en-US" sz="2800" b="1">
                <a:solidFill>
                  <a:srgbClr val="2B3545"/>
                </a:solidFill>
                <a:ea typeface="ＭＳ Ｐゴシック"/>
              </a:rPr>
              <a:t>目的</a:t>
            </a:r>
            <a:endParaRPr lang="ja-JP" altLang="en-US" sz="2800" b="1">
              <a:solidFill>
                <a:srgbClr val="2B3545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3777BD1-7B3F-11CF-FF5B-2986BC7D47DC}"/>
              </a:ext>
            </a:extLst>
          </p:cNvPr>
          <p:cNvSpPr txBox="1"/>
          <p:nvPr/>
        </p:nvSpPr>
        <p:spPr>
          <a:xfrm>
            <a:off x="507999" y="425703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>
                <a:solidFill>
                  <a:srgbClr val="2B3545"/>
                </a:solidFill>
                <a:ea typeface="ＭＳ Ｐゴシック"/>
              </a:rPr>
              <a:t>●</a:t>
            </a:r>
            <a:r>
              <a:rPr lang="ja-JP" altLang="en-US" sz="2800" b="1">
                <a:solidFill>
                  <a:srgbClr val="2B3545"/>
                </a:solidFill>
                <a:ea typeface="ＭＳ Ｐゴシック"/>
              </a:rPr>
              <a:t>NHKの理由</a:t>
            </a:r>
            <a:endParaRPr 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49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1A8249C-0BF7-3DFE-D04D-6D110DE8D3A7}"/>
              </a:ext>
            </a:extLst>
          </p:cNvPr>
          <p:cNvSpPr/>
          <p:nvPr/>
        </p:nvSpPr>
        <p:spPr>
          <a:xfrm>
            <a:off x="4170842" y="3738638"/>
            <a:ext cx="6741724" cy="6485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3F9791-5B4E-C8C6-EEA5-59F3C3AD3AE1}"/>
              </a:ext>
            </a:extLst>
          </p:cNvPr>
          <p:cNvSpPr txBox="1"/>
          <p:nvPr/>
        </p:nvSpPr>
        <p:spPr>
          <a:xfrm>
            <a:off x="3424157" y="3872898"/>
            <a:ext cx="824388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sz="2400" b="1">
                <a:ea typeface="+mn-lt"/>
                <a:cs typeface="+mn-lt"/>
              </a:rPr>
              <a:t>01：</a:t>
            </a:r>
            <a:r>
              <a:rPr lang="ja-JP" sz="2400" b="1">
                <a:latin typeface="Consolas"/>
                <a:ea typeface="ＭＳ Ｐゴシック"/>
              </a:rPr>
              <a:t>tvに「NHK総合」→ is_nhk=1（それ以外0）</a:t>
            </a:r>
            <a:endParaRPr lang="ja-JP" sz="2400" b="1"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endParaRPr lang="ja-JP" dirty="0">
              <a:latin typeface="Consolas"/>
              <a:ea typeface="ＭＳ Ｐゴシック"/>
            </a:endParaRPr>
          </a:p>
          <a:p>
            <a:pPr algn="ctr"/>
            <a:endParaRPr lang="ja-JP" altLang="en-US" dirty="0">
              <a:ea typeface="ＭＳ Ｐゴシック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9456303-3DB5-E68E-C90D-FE435FC26813}"/>
              </a:ext>
            </a:extLst>
          </p:cNvPr>
          <p:cNvSpPr/>
          <p:nvPr/>
        </p:nvSpPr>
        <p:spPr>
          <a:xfrm>
            <a:off x="4170842" y="4822106"/>
            <a:ext cx="6741724" cy="6485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BF0BB10-4EB0-21E3-1668-E327140EBCE5}"/>
              </a:ext>
            </a:extLst>
          </p:cNvPr>
          <p:cNvSpPr/>
          <p:nvPr/>
        </p:nvSpPr>
        <p:spPr>
          <a:xfrm>
            <a:off x="4170842" y="5905575"/>
            <a:ext cx="6741724" cy="6485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A12CE94-52A6-8CDB-A13D-565C46320037}"/>
              </a:ext>
            </a:extLst>
          </p:cNvPr>
          <p:cNvSpPr/>
          <p:nvPr/>
        </p:nvSpPr>
        <p:spPr>
          <a:xfrm>
            <a:off x="4089" y="964333"/>
            <a:ext cx="11399520" cy="40640"/>
          </a:xfrm>
          <a:prstGeom prst="rect">
            <a:avLst/>
          </a:prstGeom>
          <a:solidFill>
            <a:srgbClr val="2B35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A77403-C12C-D789-408D-A5C9586E40C8}"/>
              </a:ext>
            </a:extLst>
          </p:cNvPr>
          <p:cNvSpPr txBox="1"/>
          <p:nvPr/>
        </p:nvSpPr>
        <p:spPr>
          <a:xfrm>
            <a:off x="4452937" y="4917282"/>
            <a:ext cx="676274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2400" b="1" baseline="0" dirty="0">
                <a:ea typeface="+mn-lt"/>
                <a:cs typeface="+mn-lt"/>
              </a:rPr>
              <a:t>0</a:t>
            </a:r>
            <a:r>
              <a:rPr lang="en-US" altLang="ja-JP" sz="2400" b="1" dirty="0">
                <a:ea typeface="+mn-lt"/>
                <a:cs typeface="+mn-lt"/>
              </a:rPr>
              <a:t>2</a:t>
            </a:r>
            <a:r>
              <a:rPr lang="ja-JP" sz="2400" b="1" baseline="0">
                <a:ea typeface="+mn-lt"/>
                <a:cs typeface="+mn-lt"/>
              </a:rPr>
              <a:t>：</a:t>
            </a:r>
            <a:r>
              <a:rPr lang="ja-JP" altLang="en-US" sz="2400" b="1">
                <a:latin typeface="Consolas"/>
                <a:ea typeface="Aptos"/>
              </a:rPr>
              <a:t>有無を</a:t>
            </a:r>
            <a:r>
              <a:rPr lang="en-US" altLang="ja-JP" sz="2400" b="1" dirty="0">
                <a:latin typeface="Consolas"/>
                <a:ea typeface="Aptos"/>
              </a:rPr>
              <a:t>0/</a:t>
            </a:r>
            <a:r>
              <a:rPr lang="ja-JP" sz="2400" b="1" baseline="0">
                <a:latin typeface="Consolas"/>
                <a:ea typeface="Consolas"/>
              </a:rPr>
              <a:t>1</a:t>
            </a:r>
            <a:r>
              <a:rPr lang="ja-JP" altLang="en-US" sz="2400" b="1">
                <a:latin typeface="Consolas"/>
                <a:ea typeface="Consolas"/>
              </a:rPr>
              <a:t>で表現</a:t>
            </a:r>
            <a:r>
              <a:rPr lang="ja-JP" sz="2400" b="1" baseline="0">
                <a:latin typeface="Consolas"/>
                <a:ea typeface="Consolas"/>
              </a:rPr>
              <a:t>（</a:t>
            </a:r>
            <a:r>
              <a:rPr lang="ja-JP" altLang="en-US" sz="2400" b="1">
                <a:latin typeface="Consolas"/>
                <a:ea typeface="Consolas"/>
              </a:rPr>
              <a:t>露出“質”）</a:t>
            </a:r>
            <a:r>
              <a:rPr lang="ja-JP" sz="2400" b="1" baseline="0">
                <a:ea typeface="Consolas"/>
              </a:rPr>
              <a:t>）</a:t>
            </a:r>
            <a:endParaRPr lang="ja-JP" altLang="en-US" b="1">
              <a:ea typeface="ＭＳ Ｐゴシック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7100B5-4E35-941B-6FC1-BCDA2FCF8655}"/>
              </a:ext>
            </a:extLst>
          </p:cNvPr>
          <p:cNvSpPr txBox="1"/>
          <p:nvPr/>
        </p:nvSpPr>
        <p:spPr>
          <a:xfrm>
            <a:off x="4452937" y="6000750"/>
            <a:ext cx="676274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>
                <a:ea typeface="+mn-lt"/>
                <a:cs typeface="+mn-lt"/>
              </a:rPr>
              <a:t>03</a:t>
            </a:r>
            <a:r>
              <a:rPr lang="ja-JP" altLang="en-US" sz="2400" b="1">
                <a:ea typeface="+mn-lt"/>
                <a:cs typeface="+mn-lt"/>
              </a:rPr>
              <a:t>：</a:t>
            </a:r>
            <a:r>
              <a:rPr lang="ja-JP" altLang="en-US" sz="2400" b="1">
                <a:latin typeface="Consolas"/>
                <a:ea typeface="ＭＳ Ｐゴシック"/>
              </a:rPr>
              <a:t>特徴量に追加して学習・</a:t>
            </a:r>
            <a:r>
              <a:rPr lang="en-US" altLang="ja-JP" sz="2400" b="1" dirty="0">
                <a:latin typeface="Consolas"/>
                <a:ea typeface="ＭＳ Ｐゴシック"/>
              </a:rPr>
              <a:t>RMSE</a:t>
            </a:r>
            <a:r>
              <a:rPr lang="ja-JP" altLang="en-US" sz="2400" b="1">
                <a:latin typeface="Consolas"/>
                <a:ea typeface="ＭＳ Ｐゴシック"/>
              </a:rPr>
              <a:t>で比較</a:t>
            </a:r>
            <a:endParaRPr lang="ja-JP" b="1"/>
          </a:p>
        </p:txBody>
      </p:sp>
    </p:spTree>
    <p:extLst>
      <p:ext uri="{BB962C8B-B14F-4D97-AF65-F5344CB8AC3E}">
        <p14:creationId xmlns:p14="http://schemas.microsoft.com/office/powerpoint/2010/main" val="250427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256D7-0EA5-A810-2145-84A9F125E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12A059D-8E2A-033B-52AC-0E8FA5B92892}"/>
              </a:ext>
            </a:extLst>
          </p:cNvPr>
          <p:cNvCxnSpPr/>
          <p:nvPr/>
        </p:nvCxnSpPr>
        <p:spPr>
          <a:xfrm>
            <a:off x="9316720" y="1554480"/>
            <a:ext cx="0" cy="3738880"/>
          </a:xfrm>
          <a:prstGeom prst="straightConnector1">
            <a:avLst/>
          </a:prstGeom>
          <a:ln w="57150">
            <a:solidFill>
              <a:srgbClr val="6A5ACD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4414E9C-D651-59E9-27FB-43A6F1859577}"/>
              </a:ext>
            </a:extLst>
          </p:cNvPr>
          <p:cNvCxnSpPr/>
          <p:nvPr/>
        </p:nvCxnSpPr>
        <p:spPr>
          <a:xfrm flipV="1">
            <a:off x="2069170" y="1285983"/>
            <a:ext cx="6118054" cy="8425"/>
          </a:xfrm>
          <a:prstGeom prst="straightConnector1">
            <a:avLst/>
          </a:prstGeom>
          <a:ln>
            <a:solidFill>
              <a:srgbClr val="6A5AC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BAB3928-994A-29E6-2C79-34BE09381DE3}"/>
              </a:ext>
            </a:extLst>
          </p:cNvPr>
          <p:cNvGrpSpPr/>
          <p:nvPr/>
        </p:nvGrpSpPr>
        <p:grpSpPr>
          <a:xfrm>
            <a:off x="7212362" y="484458"/>
            <a:ext cx="4166587" cy="1015663"/>
            <a:chOff x="7760630" y="865458"/>
            <a:chExt cx="4166587" cy="101566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4CD7BA2-767D-B346-CB35-CD1A2480CF8A}"/>
                </a:ext>
              </a:extLst>
            </p:cNvPr>
            <p:cNvSpPr/>
            <p:nvPr/>
          </p:nvSpPr>
          <p:spPr>
            <a:xfrm>
              <a:off x="7760630" y="1486953"/>
              <a:ext cx="4059664" cy="29860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7A99F25-8D70-9A4A-C9E1-2558EE9549C2}"/>
                </a:ext>
              </a:extLst>
            </p:cNvPr>
            <p:cNvSpPr txBox="1"/>
            <p:nvPr/>
          </p:nvSpPr>
          <p:spPr>
            <a:xfrm>
              <a:off x="7763601" y="865458"/>
              <a:ext cx="416361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ja-JP" altLang="en-US" sz="6000" b="1">
                  <a:ea typeface="ＭＳ Ｐゴシック"/>
                </a:rPr>
                <a:t>RMSE:3200</a:t>
              </a:r>
            </a:p>
          </p:txBody>
        </p:sp>
      </p:grpSp>
      <p:sp>
        <p:nvSpPr>
          <p:cNvPr id="38" name="楕円 37">
            <a:extLst>
              <a:ext uri="{FF2B5EF4-FFF2-40B4-BE49-F238E27FC236}">
                <a16:creationId xmlns:a16="http://schemas.microsoft.com/office/drawing/2014/main" id="{70A1C86E-A1B3-1028-5517-E003B7E38774}"/>
              </a:ext>
            </a:extLst>
          </p:cNvPr>
          <p:cNvSpPr/>
          <p:nvPr/>
        </p:nvSpPr>
        <p:spPr>
          <a:xfrm>
            <a:off x="1897690" y="1119953"/>
            <a:ext cx="335280" cy="335280"/>
          </a:xfrm>
          <a:prstGeom prst="ellipse">
            <a:avLst/>
          </a:prstGeom>
          <a:solidFill>
            <a:srgbClr val="6A5ACD"/>
          </a:solidFill>
          <a:ln>
            <a:solidFill>
              <a:srgbClr val="6A5A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ABA16069-DA11-0CEF-216A-D1789065247E}"/>
              </a:ext>
            </a:extLst>
          </p:cNvPr>
          <p:cNvSpPr/>
          <p:nvPr/>
        </p:nvSpPr>
        <p:spPr>
          <a:xfrm>
            <a:off x="1857049" y="1079312"/>
            <a:ext cx="416560" cy="416560"/>
          </a:xfrm>
          <a:prstGeom prst="ellipse">
            <a:avLst/>
          </a:prstGeom>
          <a:noFill/>
          <a:ln>
            <a:solidFill>
              <a:srgbClr val="6A5A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4411906D-4B65-FC74-A0BE-5FB2F3A563E4}"/>
              </a:ext>
            </a:extLst>
          </p:cNvPr>
          <p:cNvSpPr/>
          <p:nvPr/>
        </p:nvSpPr>
        <p:spPr>
          <a:xfrm>
            <a:off x="6395348" y="5719830"/>
            <a:ext cx="335280" cy="335280"/>
          </a:xfrm>
          <a:prstGeom prst="ellipse">
            <a:avLst/>
          </a:prstGeom>
          <a:solidFill>
            <a:srgbClr val="6A5ACD"/>
          </a:solidFill>
          <a:ln>
            <a:solidFill>
              <a:srgbClr val="6A5A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34F29490-5CDF-39B9-776D-15BE6BAC326D}"/>
              </a:ext>
            </a:extLst>
          </p:cNvPr>
          <p:cNvSpPr/>
          <p:nvPr/>
        </p:nvSpPr>
        <p:spPr>
          <a:xfrm>
            <a:off x="6354707" y="5679189"/>
            <a:ext cx="416560" cy="416560"/>
          </a:xfrm>
          <a:prstGeom prst="ellipse">
            <a:avLst/>
          </a:prstGeom>
          <a:noFill/>
          <a:ln>
            <a:solidFill>
              <a:srgbClr val="6A5A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20BA91D4-1FE7-44D6-5203-06E37B10EBC8}"/>
              </a:ext>
            </a:extLst>
          </p:cNvPr>
          <p:cNvCxnSpPr>
            <a:cxnSpLocks/>
          </p:cNvCxnSpPr>
          <p:nvPr/>
        </p:nvCxnSpPr>
        <p:spPr>
          <a:xfrm>
            <a:off x="6399560" y="5884994"/>
            <a:ext cx="2205835" cy="868"/>
          </a:xfrm>
          <a:prstGeom prst="straightConnector1">
            <a:avLst/>
          </a:prstGeom>
          <a:ln>
            <a:solidFill>
              <a:srgbClr val="6A5AC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669E741-519A-B3F7-BADA-7355836600DD}"/>
              </a:ext>
            </a:extLst>
          </p:cNvPr>
          <p:cNvGrpSpPr/>
          <p:nvPr/>
        </p:nvGrpSpPr>
        <p:grpSpPr>
          <a:xfrm>
            <a:off x="7212362" y="5084336"/>
            <a:ext cx="4166587" cy="1015663"/>
            <a:chOff x="7760630" y="865458"/>
            <a:chExt cx="4166587" cy="1015663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86DA33F5-DD66-BA6A-9308-D5EBD70B0A6B}"/>
                </a:ext>
              </a:extLst>
            </p:cNvPr>
            <p:cNvSpPr/>
            <p:nvPr/>
          </p:nvSpPr>
          <p:spPr>
            <a:xfrm>
              <a:off x="7760630" y="1486953"/>
              <a:ext cx="4059664" cy="29860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87429E05-DFF1-B5D3-EE5F-1BDB0F886718}"/>
                </a:ext>
              </a:extLst>
            </p:cNvPr>
            <p:cNvSpPr txBox="1"/>
            <p:nvPr/>
          </p:nvSpPr>
          <p:spPr>
            <a:xfrm>
              <a:off x="7763601" y="865458"/>
              <a:ext cx="416361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ja-JP" altLang="en-US" sz="6000" b="1">
                  <a:ea typeface="ＭＳ Ｐゴシック"/>
                </a:rPr>
                <a:t>RMSE:4260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322184F1-2259-96FE-0382-66817ADC8625}"/>
              </a:ext>
            </a:extLst>
          </p:cNvPr>
          <p:cNvGrpSpPr/>
          <p:nvPr/>
        </p:nvGrpSpPr>
        <p:grpSpPr>
          <a:xfrm>
            <a:off x="3715" y="706740"/>
            <a:ext cx="6598425" cy="5718964"/>
            <a:chOff x="3715" y="706740"/>
            <a:chExt cx="6598425" cy="5718964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1F0F014-41B3-C8F9-94BE-A151DE701DE5}"/>
                </a:ext>
              </a:extLst>
            </p:cNvPr>
            <p:cNvSpPr/>
            <p:nvPr/>
          </p:nvSpPr>
          <p:spPr>
            <a:xfrm>
              <a:off x="3715" y="2360837"/>
              <a:ext cx="3243766" cy="1072623"/>
            </a:xfrm>
            <a:prstGeom prst="rect">
              <a:avLst/>
            </a:prstGeom>
            <a:solidFill>
              <a:srgbClr val="2B35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2EB9D80-04D7-B08A-4D0F-A27610C144BD}"/>
                </a:ext>
              </a:extLst>
            </p:cNvPr>
            <p:cNvSpPr/>
            <p:nvPr/>
          </p:nvSpPr>
          <p:spPr>
            <a:xfrm>
              <a:off x="3715" y="3912714"/>
              <a:ext cx="4535448" cy="1072623"/>
            </a:xfrm>
            <a:prstGeom prst="rect">
              <a:avLst/>
            </a:prstGeom>
            <a:solidFill>
              <a:srgbClr val="2B35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B8EF5A1-DF47-8CE4-0248-15B7DC2363E1}"/>
                </a:ext>
              </a:extLst>
            </p:cNvPr>
            <p:cNvSpPr/>
            <p:nvPr/>
          </p:nvSpPr>
          <p:spPr>
            <a:xfrm>
              <a:off x="3716" y="5353081"/>
              <a:ext cx="6598424" cy="1072623"/>
            </a:xfrm>
            <a:prstGeom prst="rect">
              <a:avLst/>
            </a:prstGeom>
            <a:solidFill>
              <a:srgbClr val="2B35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D78D77B-5292-DB0D-885C-B01263602B6C}"/>
                </a:ext>
              </a:extLst>
            </p:cNvPr>
            <p:cNvSpPr/>
            <p:nvPr/>
          </p:nvSpPr>
          <p:spPr>
            <a:xfrm>
              <a:off x="3716" y="706740"/>
              <a:ext cx="2072888" cy="1174842"/>
            </a:xfrm>
            <a:prstGeom prst="rect">
              <a:avLst/>
            </a:prstGeom>
            <a:solidFill>
              <a:srgbClr val="2B35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2" name="図 11" descr="図形, 矢印&#10;&#10;AI 生成コンテンツは間違っている可能性があります。">
            <a:extLst>
              <a:ext uri="{FF2B5EF4-FFF2-40B4-BE49-F238E27FC236}">
                <a16:creationId xmlns:a16="http://schemas.microsoft.com/office/drawing/2014/main" id="{E40929C7-BE0D-274B-FB6D-89E03961C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47" y="705515"/>
            <a:ext cx="5781908" cy="564577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A2CD8E8-A89C-9EE6-E65C-3C4FE3C57CFB}"/>
              </a:ext>
            </a:extLst>
          </p:cNvPr>
          <p:cNvSpPr txBox="1"/>
          <p:nvPr/>
        </p:nvSpPr>
        <p:spPr>
          <a:xfrm>
            <a:off x="7894320" y="2895600"/>
            <a:ext cx="2743200" cy="83099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4800" b="1">
                <a:ea typeface="ＭＳ Ｐゴシック"/>
              </a:rPr>
              <a:t>約25%</a:t>
            </a:r>
            <a:endParaRPr lang="ja-JP" altLang="en-US" sz="4800" b="1"/>
          </a:p>
        </p:txBody>
      </p:sp>
    </p:spTree>
    <p:extLst>
      <p:ext uri="{BB962C8B-B14F-4D97-AF65-F5344CB8AC3E}">
        <p14:creationId xmlns:p14="http://schemas.microsoft.com/office/powerpoint/2010/main" val="54287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FEE448-0A22-FB59-3078-A42A3F685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276415A-7376-7AE8-F80A-5A6864B529F2}"/>
              </a:ext>
            </a:extLst>
          </p:cNvPr>
          <p:cNvCxnSpPr/>
          <p:nvPr/>
        </p:nvCxnSpPr>
        <p:spPr>
          <a:xfrm>
            <a:off x="1819274" y="1811655"/>
            <a:ext cx="0" cy="162052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A0E02694-FA0F-39E2-95C0-D27D049E8E96}"/>
              </a:ext>
            </a:extLst>
          </p:cNvPr>
          <p:cNvCxnSpPr/>
          <p:nvPr/>
        </p:nvCxnSpPr>
        <p:spPr>
          <a:xfrm>
            <a:off x="0" y="3484880"/>
            <a:ext cx="12192000" cy="0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:a16="http://schemas.microsoft.com/office/drawing/2014/main" id="{DBD95A89-6307-F732-52BA-75F1A7E63265}"/>
              </a:ext>
            </a:extLst>
          </p:cNvPr>
          <p:cNvSpPr/>
          <p:nvPr/>
        </p:nvSpPr>
        <p:spPr>
          <a:xfrm>
            <a:off x="165608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163F164-7DF9-AC63-078C-510B980B8389}"/>
              </a:ext>
            </a:extLst>
          </p:cNvPr>
          <p:cNvSpPr/>
          <p:nvPr/>
        </p:nvSpPr>
        <p:spPr>
          <a:xfrm>
            <a:off x="735584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EB9132EC-7774-90A8-2170-B9DFCB269682}"/>
              </a:ext>
            </a:extLst>
          </p:cNvPr>
          <p:cNvSpPr/>
          <p:nvPr/>
        </p:nvSpPr>
        <p:spPr>
          <a:xfrm>
            <a:off x="1044448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CA7F24F-C40D-06F4-27C5-AD65656BCA28}"/>
              </a:ext>
            </a:extLst>
          </p:cNvPr>
          <p:cNvSpPr/>
          <p:nvPr/>
        </p:nvSpPr>
        <p:spPr>
          <a:xfrm>
            <a:off x="455168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A708FBC6-B7AE-ECB5-712F-6721DAB0779C}"/>
              </a:ext>
            </a:extLst>
          </p:cNvPr>
          <p:cNvSpPr/>
          <p:nvPr/>
        </p:nvSpPr>
        <p:spPr>
          <a:xfrm>
            <a:off x="1615440" y="3281679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05102CA3-82D2-A0F7-624F-D55D02D1A3D5}"/>
              </a:ext>
            </a:extLst>
          </p:cNvPr>
          <p:cNvSpPr/>
          <p:nvPr/>
        </p:nvSpPr>
        <p:spPr>
          <a:xfrm>
            <a:off x="4511040" y="3281678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0B15450-811F-0DB6-22B4-E2177EC209C2}"/>
              </a:ext>
            </a:extLst>
          </p:cNvPr>
          <p:cNvSpPr/>
          <p:nvPr/>
        </p:nvSpPr>
        <p:spPr>
          <a:xfrm>
            <a:off x="7315200" y="3281678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F38FD0BE-E279-8B7A-DB32-C8B593BE6BDE}"/>
              </a:ext>
            </a:extLst>
          </p:cNvPr>
          <p:cNvSpPr/>
          <p:nvPr/>
        </p:nvSpPr>
        <p:spPr>
          <a:xfrm>
            <a:off x="10403840" y="3281678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550C8EB-6674-2C15-A2C1-8AAE342BC238}"/>
              </a:ext>
            </a:extLst>
          </p:cNvPr>
          <p:cNvCxnSpPr>
            <a:cxnSpLocks/>
          </p:cNvCxnSpPr>
          <p:nvPr/>
        </p:nvCxnSpPr>
        <p:spPr>
          <a:xfrm>
            <a:off x="4724398" y="3454400"/>
            <a:ext cx="0" cy="182880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図 15" descr="図形&#10;&#10;AI 生成コンテンツは間違っている可能性があります。">
            <a:extLst>
              <a:ext uri="{FF2B5EF4-FFF2-40B4-BE49-F238E27FC236}">
                <a16:creationId xmlns:a16="http://schemas.microsoft.com/office/drawing/2014/main" id="{314D34E4-DFF3-AF3C-F733-1BCBDA52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3481388" y="2205037"/>
            <a:ext cx="4791075" cy="2657475"/>
          </a:xfrm>
          <a:prstGeom prst="rect">
            <a:avLst/>
          </a:prstGeom>
        </p:spPr>
      </p:pic>
      <p:pic>
        <p:nvPicPr>
          <p:cNvPr id="32" name="図 31" descr="図形&#10;&#10;AI 生成コンテンツは間違っている可能性があります。">
            <a:extLst>
              <a:ext uri="{FF2B5EF4-FFF2-40B4-BE49-F238E27FC236}">
                <a16:creationId xmlns:a16="http://schemas.microsoft.com/office/drawing/2014/main" id="{49837C22-1028-E783-D124-9D8A61D533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871538" y="2205037"/>
            <a:ext cx="4352925" cy="2657475"/>
          </a:xfrm>
          <a:prstGeom prst="rect">
            <a:avLst/>
          </a:prstGeom>
        </p:spPr>
      </p:pic>
      <p:pic>
        <p:nvPicPr>
          <p:cNvPr id="34" name="図 33" descr="図形&#10;&#10;AI 生成コンテンツは間違っている可能性があります。">
            <a:extLst>
              <a:ext uri="{FF2B5EF4-FFF2-40B4-BE49-F238E27FC236}">
                <a16:creationId xmlns:a16="http://schemas.microsoft.com/office/drawing/2014/main" id="{4F3EC783-9575-D169-2E98-B3C4E58C2B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8167687" y="2205037"/>
            <a:ext cx="4791075" cy="2657475"/>
          </a:xfrm>
          <a:prstGeom prst="rect">
            <a:avLst/>
          </a:prstGeom>
        </p:spPr>
      </p:pic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C1944CC0-492E-E3BD-8F88-ABE84304DFFE}"/>
              </a:ext>
            </a:extLst>
          </p:cNvPr>
          <p:cNvCxnSpPr>
            <a:cxnSpLocks/>
          </p:cNvCxnSpPr>
          <p:nvPr/>
        </p:nvCxnSpPr>
        <p:spPr>
          <a:xfrm>
            <a:off x="10610849" y="3535680"/>
            <a:ext cx="0" cy="162052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3F048181-5D25-C6FD-D368-9CC1B7C8CC53}"/>
              </a:ext>
            </a:extLst>
          </p:cNvPr>
          <p:cNvCxnSpPr>
            <a:cxnSpLocks/>
          </p:cNvCxnSpPr>
          <p:nvPr/>
        </p:nvCxnSpPr>
        <p:spPr>
          <a:xfrm>
            <a:off x="7524749" y="1868805"/>
            <a:ext cx="0" cy="162052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図 3" descr="テキスト, 手紙&#10;&#10;AI 生成コンテンツは間違っている可能性があります。">
            <a:extLst>
              <a:ext uri="{FF2B5EF4-FFF2-40B4-BE49-F238E27FC236}">
                <a16:creationId xmlns:a16="http://schemas.microsoft.com/office/drawing/2014/main" id="{31C592EB-3D22-F32B-DA21-282EBDCE4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" y="1454468"/>
            <a:ext cx="2552700" cy="1490345"/>
          </a:xfrm>
          <a:prstGeom prst="rect">
            <a:avLst/>
          </a:prstGeom>
        </p:spPr>
      </p:pic>
      <p:pic>
        <p:nvPicPr>
          <p:cNvPr id="5" name="図 4" descr="テキスト, 手紙&#10;&#10;AI 生成コンテンツは間違っている可能性があります。">
            <a:extLst>
              <a:ext uri="{FF2B5EF4-FFF2-40B4-BE49-F238E27FC236}">
                <a16:creationId xmlns:a16="http://schemas.microsoft.com/office/drawing/2014/main" id="{F8EC7B74-ACBC-899F-E754-7857FC0A3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350" y="4124008"/>
            <a:ext cx="2562860" cy="1494790"/>
          </a:xfrm>
          <a:prstGeom prst="rect">
            <a:avLst/>
          </a:prstGeom>
        </p:spPr>
      </p:pic>
      <p:pic>
        <p:nvPicPr>
          <p:cNvPr id="10" name="図 9" descr="テキスト&#10;&#10;AI 生成コンテンツは間違っている可能性があります。">
            <a:extLst>
              <a:ext uri="{FF2B5EF4-FFF2-40B4-BE49-F238E27FC236}">
                <a16:creationId xmlns:a16="http://schemas.microsoft.com/office/drawing/2014/main" id="{06B90B7F-EE71-D0D3-72F2-E1DDF92EC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448" y="1456055"/>
            <a:ext cx="2562225" cy="1487170"/>
          </a:xfrm>
          <a:prstGeom prst="rect">
            <a:avLst/>
          </a:prstGeom>
        </p:spPr>
      </p:pic>
      <p:pic>
        <p:nvPicPr>
          <p:cNvPr id="11" name="図 10" descr="テキスト&#10;&#10;AI 生成コンテンツは間違っている可能性があります。">
            <a:extLst>
              <a:ext uri="{FF2B5EF4-FFF2-40B4-BE49-F238E27FC236}">
                <a16:creationId xmlns:a16="http://schemas.microsoft.com/office/drawing/2014/main" id="{5CB5E267-1A18-24AE-ECAB-3E0932F99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453" y="4125278"/>
            <a:ext cx="2563495" cy="14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43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504BAE-1A38-CCE7-A317-834AB710CF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" r="1" b="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907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2203" y="617648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4625"/>
              </a:lnSpc>
              <a:buNone/>
            </a:pPr>
            <a:r>
              <a:rPr lang="ja-JP" altLang="en-US" sz="4400" b="1">
                <a:solidFill>
                  <a:srgbClr val="2B3545"/>
                </a:solidFill>
                <a:latin typeface="MS PGothic"/>
                <a:ea typeface="ＭＳ Ｐゴシック"/>
              </a:rPr>
              <a:t>最終RMSE</a:t>
            </a:r>
            <a:endParaRPr lang="ja-JP" altLang="en-US" sz="4400" b="1" dirty="0">
              <a:solidFill>
                <a:srgbClr val="2B3545"/>
              </a:solidFill>
              <a:latin typeface="MS PGothic"/>
              <a:ea typeface="ＭＳ Ｐゴシック"/>
            </a:endParaRPr>
          </a:p>
        </p:txBody>
      </p:sp>
      <p:sp>
        <p:nvSpPr>
          <p:cNvPr id="3" name="Text 1"/>
          <p:cNvSpPr/>
          <p:nvPr/>
        </p:nvSpPr>
        <p:spPr>
          <a:xfrm>
            <a:off x="661492" y="3175100"/>
            <a:ext cx="3465513" cy="623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875"/>
              </a:lnSpc>
              <a:buNone/>
            </a:pPr>
            <a:r>
              <a:rPr lang="en-US" sz="4850" b="1" dirty="0">
                <a:solidFill>
                  <a:srgbClr val="000000"/>
                </a:solidFill>
                <a:latin typeface="Crimson Pro Semi Bold"/>
              </a:rPr>
              <a:t>4260</a:t>
            </a:r>
            <a:endParaRPr lang="en-US" sz="4875" b="1" dirty="0">
              <a:solidFill>
                <a:srgbClr val="00000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1212850" y="4034929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92"/>
              </a:lnSpc>
              <a:buNone/>
            </a:pPr>
            <a:r>
              <a:rPr lang="en-US" sz="1833" b="1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初期モデル</a:t>
            </a:r>
            <a:endParaRPr lang="en-US" sz="1833" b="1" dirty="0">
              <a:solidFill>
                <a:srgbClr val="00000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661492" y="4443611"/>
            <a:ext cx="346551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75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ランダムフォレスト・単純結合</a:t>
            </a:r>
            <a:endParaRPr lang="en-US" sz="1458" b="1" dirty="0">
              <a:solidFill>
                <a:srgbClr val="00000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4363244" y="3175100"/>
            <a:ext cx="3465513" cy="623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875"/>
              </a:lnSpc>
              <a:buNone/>
            </a:pPr>
            <a:r>
              <a:rPr lang="en-US" sz="4850" b="1" dirty="0">
                <a:solidFill>
                  <a:srgbClr val="000000"/>
                </a:solidFill>
                <a:latin typeface="Crimson Pro Semi Bold"/>
              </a:rPr>
              <a:t>3200</a:t>
            </a:r>
            <a:endParaRPr lang="en-US" sz="4875" b="1" dirty="0">
              <a:solidFill>
                <a:srgbClr val="000000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4914603" y="4034929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92"/>
              </a:lnSpc>
              <a:buNone/>
            </a:pPr>
            <a:r>
              <a:rPr lang="en-US" sz="1833" b="1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改善モデル</a:t>
            </a:r>
            <a:endParaRPr lang="en-US" sz="1833" b="1" dirty="0">
              <a:solidFill>
                <a:srgbClr val="000000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4363244" y="4443611"/>
            <a:ext cx="346551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75"/>
              </a:lnSpc>
            </a:pPr>
            <a:r>
              <a:rPr lang="en-US" sz="1450" b="1" dirty="0" err="1">
                <a:solidFill>
                  <a:srgbClr val="000000"/>
                </a:solidFill>
                <a:latin typeface="Heebo"/>
                <a:ea typeface="Heebo" pitchFamily="34" charset="-122"/>
                <a:cs typeface="Heebo"/>
              </a:rPr>
              <a:t>CatBoost</a:t>
            </a:r>
            <a:r>
              <a:rPr lang="en-US" sz="1450" b="1" dirty="0">
                <a:solidFill>
                  <a:srgbClr val="000000"/>
                </a:solidFill>
                <a:latin typeface="Heebo"/>
                <a:ea typeface="Heebo" pitchFamily="34" charset="-122"/>
                <a:cs typeface="Heebo"/>
              </a:rPr>
              <a:t> + TE + NHK</a:t>
            </a:r>
            <a:r>
              <a:rPr lang="ja-JP" altLang="en-US" sz="1450" b="1">
                <a:solidFill>
                  <a:srgbClr val="000000"/>
                </a:solidFill>
                <a:latin typeface="Heebo"/>
                <a:ea typeface="Heebo" pitchFamily="34" charset="-122"/>
                <a:cs typeface="Heebo"/>
              </a:rPr>
              <a:t>フラグ</a:t>
            </a:r>
            <a:endParaRPr lang="en-US" sz="1450" b="1">
              <a:solidFill>
                <a:srgbClr val="000000"/>
              </a:solidFill>
              <a:latin typeface="Heebo"/>
              <a:cs typeface="Heebo"/>
            </a:endParaRPr>
          </a:p>
        </p:txBody>
      </p:sp>
      <p:sp>
        <p:nvSpPr>
          <p:cNvPr id="9" name="Text 7"/>
          <p:cNvSpPr/>
          <p:nvPr/>
        </p:nvSpPr>
        <p:spPr>
          <a:xfrm>
            <a:off x="8064996" y="3175100"/>
            <a:ext cx="3465513" cy="623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875"/>
              </a:lnSpc>
              <a:buNone/>
            </a:pPr>
            <a:r>
              <a:rPr lang="en-US" sz="4850" b="1" dirty="0">
                <a:solidFill>
                  <a:srgbClr val="000000"/>
                </a:solidFill>
                <a:latin typeface="Crimson Pro Semi Bold" pitchFamily="34" charset="0"/>
                <a:ea typeface="Crimson Pro Semi Bold"/>
                <a:cs typeface="Crimson Pro Semi Bold" pitchFamily="34" charset="-120"/>
              </a:rPr>
              <a:t>約25</a:t>
            </a:r>
            <a:r>
              <a:rPr lang="en-US" sz="4850" b="1" dirty="0">
                <a:solidFill>
                  <a:srgbClr val="000000"/>
                </a:solidFill>
                <a:latin typeface="Crimson Pro Semi Bold"/>
                <a:ea typeface="Crimson Pro Semi Bold" pitchFamily="34" charset="-122"/>
                <a:cs typeface="Crimson Pro Semi Bold" pitchFamily="34" charset="-120"/>
              </a:rPr>
              <a:t>%</a:t>
            </a:r>
            <a:endParaRPr lang="en-US" sz="4850" b="1" dirty="0">
              <a:solidFill>
                <a:srgbClr val="000000"/>
              </a:solidFill>
              <a:latin typeface="Crimson Pro Semi Bold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616355" y="4034929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92"/>
              </a:lnSpc>
              <a:buNone/>
            </a:pPr>
            <a:r>
              <a:rPr lang="en-US" sz="1833" b="1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改善率</a:t>
            </a:r>
            <a:endParaRPr lang="en-US" sz="1833" b="1" dirty="0">
              <a:solidFill>
                <a:srgbClr val="000000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8064996" y="4443611"/>
            <a:ext cx="346551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75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精度向上を達成</a:t>
            </a:r>
            <a:endParaRPr lang="en-US" sz="1458" b="1" dirty="0">
              <a:solidFill>
                <a:srgbClr val="000000"/>
              </a:solidFill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7E5736A-BA83-E615-BF59-2012DDB3EA37}"/>
              </a:ext>
            </a:extLst>
          </p:cNvPr>
          <p:cNvCxnSpPr/>
          <p:nvPr/>
        </p:nvCxnSpPr>
        <p:spPr>
          <a:xfrm flipV="1">
            <a:off x="196071" y="1260251"/>
            <a:ext cx="9421347" cy="1583"/>
          </a:xfrm>
          <a:prstGeom prst="straightConnector1">
            <a:avLst/>
          </a:prstGeom>
          <a:ln w="28575">
            <a:solidFill>
              <a:srgbClr val="2B35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4320912-165D-AAE6-BD87-AC40B4A906E5}"/>
              </a:ext>
            </a:extLst>
          </p:cNvPr>
          <p:cNvSpPr/>
          <p:nvPr/>
        </p:nvSpPr>
        <p:spPr>
          <a:xfrm>
            <a:off x="10319187" y="6093153"/>
            <a:ext cx="1877442" cy="769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278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94241B-D22C-DB78-5D25-20567A040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87" y="770548"/>
            <a:ext cx="2403231" cy="6702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4000" b="1">
                <a:ea typeface="ＭＳ Ｐゴシック"/>
              </a:rPr>
              <a:t>研究概要</a:t>
            </a:r>
            <a:endParaRPr lang="ja-JP" altLang="en-US" sz="4000" b="1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96E106-3495-0C08-5D5A-689BB762215B}"/>
              </a:ext>
            </a:extLst>
          </p:cNvPr>
          <p:cNvSpPr/>
          <p:nvPr/>
        </p:nvSpPr>
        <p:spPr>
          <a:xfrm flipV="1">
            <a:off x="577556" y="1430216"/>
            <a:ext cx="3563815" cy="11723"/>
          </a:xfrm>
          <a:prstGeom prst="rect">
            <a:avLst/>
          </a:prstGeom>
          <a:solidFill>
            <a:srgbClr val="2B3545"/>
          </a:solidFill>
          <a:ln w="57150">
            <a:solidFill>
              <a:srgbClr val="2B3545"/>
            </a:solidFill>
          </a:ln>
          <a:effectLst>
            <a:reflection stA="40000" endPos="54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7" name="図 6" descr="アイコン&#10;&#10;AI 生成コンテンツは間違っている可能性があります。">
            <a:extLst>
              <a:ext uri="{FF2B5EF4-FFF2-40B4-BE49-F238E27FC236}">
                <a16:creationId xmlns:a16="http://schemas.microsoft.com/office/drawing/2014/main" id="{E059BBB3-B28D-B9BD-6AC7-F5100437D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654" y="2271785"/>
            <a:ext cx="1965082" cy="1941635"/>
          </a:xfrm>
          <a:prstGeom prst="rect">
            <a:avLst/>
          </a:prstGeom>
        </p:spPr>
      </p:pic>
      <p:pic>
        <p:nvPicPr>
          <p:cNvPr id="10" name="図 9" descr="アイコン&#10;&#10;AI 生成コンテンツは間違っている可能性があります。">
            <a:extLst>
              <a:ext uri="{FF2B5EF4-FFF2-40B4-BE49-F238E27FC236}">
                <a16:creationId xmlns:a16="http://schemas.microsoft.com/office/drawing/2014/main" id="{D63E35D1-F6FB-A77E-CA8A-DC306949F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003" y="2270320"/>
            <a:ext cx="2053737" cy="1944565"/>
          </a:xfrm>
          <a:prstGeom prst="rect">
            <a:avLst/>
          </a:prstGeom>
        </p:spPr>
      </p:pic>
      <p:pic>
        <p:nvPicPr>
          <p:cNvPr id="11" name="図 10" descr="アイコン&#10;&#10;AI 生成コンテンツは間違っている可能性があります。">
            <a:extLst>
              <a:ext uri="{FF2B5EF4-FFF2-40B4-BE49-F238E27FC236}">
                <a16:creationId xmlns:a16="http://schemas.microsoft.com/office/drawing/2014/main" id="{628B3A3F-99E8-56CE-D585-33621A313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221" y="2271785"/>
            <a:ext cx="2062528" cy="194163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9188E7-029A-F6CC-4F9B-23794E39E7DA}"/>
              </a:ext>
            </a:extLst>
          </p:cNvPr>
          <p:cNvSpPr txBox="1"/>
          <p:nvPr/>
        </p:nvSpPr>
        <p:spPr>
          <a:xfrm>
            <a:off x="1337993" y="4227341"/>
            <a:ext cx="20515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 b="1">
                <a:ea typeface="ＭＳ Ｐゴシック"/>
              </a:rPr>
              <a:t>モデル構築</a:t>
            </a:r>
            <a:endParaRPr lang="ja-JP" altLang="en-US" sz="2800" b="1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81F436-231C-C2F9-76DA-58DC7414FE49}"/>
              </a:ext>
            </a:extLst>
          </p:cNvPr>
          <p:cNvSpPr txBox="1"/>
          <p:nvPr/>
        </p:nvSpPr>
        <p:spPr>
          <a:xfrm>
            <a:off x="986301" y="4754879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>
                <a:ea typeface="ＭＳ Ｐゴシック"/>
              </a:rPr>
              <a:t> </a:t>
            </a:r>
            <a:r>
              <a:rPr lang="ja-JP" altLang="en-US" sz="2000">
                <a:ea typeface="ＭＳ Ｐゴシック"/>
              </a:rPr>
              <a:t>CatBoostを使用した</a:t>
            </a:r>
            <a:endParaRPr lang="ja-JP" sz="2000">
              <a:ea typeface="ＭＳ Ｐゴシック"/>
            </a:endParaRPr>
          </a:p>
          <a:p>
            <a:r>
              <a:rPr lang="ja-JP" altLang="en-US" sz="2000">
                <a:ea typeface="ＭＳ Ｐゴシック"/>
              </a:rPr>
              <a:t> 回帰モデルの構築</a:t>
            </a:r>
            <a:endParaRPr lang="ja-JP" sz="2000">
              <a:ea typeface="ＭＳ Ｐゴシック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E88D53D-5601-6CFB-BE29-427DE22F4F5A}"/>
              </a:ext>
            </a:extLst>
          </p:cNvPr>
          <p:cNvSpPr txBox="1"/>
          <p:nvPr/>
        </p:nvSpPr>
        <p:spPr>
          <a:xfrm>
            <a:off x="5065931" y="4227341"/>
            <a:ext cx="20515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 b="1">
                <a:ea typeface="ＭＳ Ｐゴシック"/>
              </a:rPr>
              <a:t>指標の導入</a:t>
            </a:r>
            <a:endParaRPr lang="ja-JP" altLang="en-US" sz="28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1F0CB9B-037C-7C97-DDF4-85643CF7A042}"/>
              </a:ext>
            </a:extLst>
          </p:cNvPr>
          <p:cNvSpPr txBox="1"/>
          <p:nvPr/>
        </p:nvSpPr>
        <p:spPr>
          <a:xfrm>
            <a:off x="4491501" y="4754879"/>
            <a:ext cx="32004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>
                <a:ea typeface="ＭＳ Ｐゴシック"/>
              </a:rPr>
              <a:t>ターゲットエンコーディング</a:t>
            </a:r>
            <a:endParaRPr lang="ja-JP"/>
          </a:p>
          <a:p>
            <a:r>
              <a:rPr lang="ja-JP" altLang="en-US" sz="2000">
                <a:ea typeface="ＭＳ Ｐゴシック"/>
              </a:rPr>
              <a:t>     &amp;</a:t>
            </a:r>
            <a:endParaRPr lang="ja-JP">
              <a:ea typeface="ＭＳ Ｐゴシック" panose="020B0600070205080204" pitchFamily="34" charset="-128"/>
            </a:endParaRPr>
          </a:p>
          <a:p>
            <a:r>
              <a:rPr lang="ja-JP" altLang="en-US" sz="2000">
                <a:ea typeface="ＭＳ Ｐゴシック"/>
              </a:rPr>
              <a:t>  　ドリームマッチ</a:t>
            </a:r>
            <a:endParaRPr lang="ja-JP">
              <a:ea typeface="ＭＳ Ｐゴシック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03D2AB-7244-BFAA-379E-9E36D8D0F19B}"/>
              </a:ext>
            </a:extLst>
          </p:cNvPr>
          <p:cNvSpPr txBox="1"/>
          <p:nvPr/>
        </p:nvSpPr>
        <p:spPr>
          <a:xfrm>
            <a:off x="8652412" y="4217182"/>
            <a:ext cx="27463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800" b="1">
                <a:ea typeface="ＭＳ Ｐゴシック"/>
              </a:rPr>
              <a:t>精度向上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8C84656-4871-DA49-5260-C15D219C3445}"/>
              </a:ext>
            </a:extLst>
          </p:cNvPr>
          <p:cNvSpPr txBox="1"/>
          <p:nvPr/>
        </p:nvSpPr>
        <p:spPr>
          <a:xfrm>
            <a:off x="8653194" y="475487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000">
                <a:ea typeface="ＭＳ Ｐゴシック"/>
              </a:rPr>
              <a:t>NHK放送フラグの導入</a:t>
            </a:r>
          </a:p>
        </p:txBody>
      </p:sp>
    </p:spTree>
    <p:extLst>
      <p:ext uri="{BB962C8B-B14F-4D97-AF65-F5344CB8AC3E}">
        <p14:creationId xmlns:p14="http://schemas.microsoft.com/office/powerpoint/2010/main" val="15870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1918692"/>
            <a:ext cx="4016673" cy="5020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917"/>
              </a:lnSpc>
              <a:buNone/>
            </a:pPr>
            <a:endParaRPr lang="en-US" sz="3100" dirty="0">
              <a:solidFill>
                <a:srgbClr val="152D47"/>
              </a:solidFill>
              <a:latin typeface="Crimson Pro Semi Bold"/>
            </a:endParaRPr>
          </a:p>
        </p:txBody>
      </p:sp>
      <p:sp>
        <p:nvSpPr>
          <p:cNvPr id="3" name="Text 1"/>
          <p:cNvSpPr/>
          <p:nvPr/>
        </p:nvSpPr>
        <p:spPr>
          <a:xfrm>
            <a:off x="661492" y="1760934"/>
            <a:ext cx="4176613" cy="401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125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精度向上に最も貢献した要因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1149648" y="2617390"/>
            <a:ext cx="10869018" cy="237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39" indent="-285739" algn="l">
              <a:lnSpc>
                <a:spcPts val="1833"/>
              </a:lnSpc>
              <a:buSzPct val="100000"/>
              <a:buChar char="•"/>
            </a:pPr>
            <a:r>
              <a:rPr lang="en-US" sz="24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ターゲットエンコーディング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149648" y="3164781"/>
            <a:ext cx="10869018" cy="237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115" indent="-285115" algn="l">
              <a:lnSpc>
                <a:spcPts val="1833"/>
              </a:lnSpc>
              <a:buSzPct val="100000"/>
              <a:buChar char="•"/>
            </a:pPr>
            <a:r>
              <a:rPr lang="ja-JP" altLang="en-US" sz="2400">
                <a:solidFill>
                  <a:srgbClr val="000000"/>
                </a:solidFill>
                <a:latin typeface="Heebo"/>
                <a:ea typeface="ＭＳ Ｐゴシック"/>
                <a:cs typeface="Heebo"/>
              </a:rPr>
              <a:t>NHKフラグによる機械学習スコアの安定化</a:t>
            </a:r>
            <a:endParaRPr lang="en-US" sz="2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49648" y="3628827"/>
            <a:ext cx="10869018" cy="237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39" indent="-285739" algn="l">
              <a:lnSpc>
                <a:spcPts val="1833"/>
              </a:lnSpc>
              <a:buSzPct val="100000"/>
              <a:buChar char="•"/>
            </a:pPr>
            <a:r>
              <a:rPr lang="en-US" sz="240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CatBoostの選択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661492" y="4321374"/>
            <a:ext cx="3213298" cy="401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125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Crimson Pro Semi Bold"/>
                <a:ea typeface="Crimson Pro Semi Bold" pitchFamily="34" charset="-122"/>
                <a:cs typeface="Crimson Pro Semi Bold" pitchFamily="34" charset="-120"/>
              </a:rPr>
              <a:t>特に効果的だった施策</a:t>
            </a:r>
            <a:endParaRPr lang="en-US" sz="3600" b="1">
              <a:solidFill>
                <a:srgbClr val="000000"/>
              </a:solidFill>
              <a:latin typeface="Crimson Pro Semi Bold"/>
            </a:endParaRPr>
          </a:p>
        </p:txBody>
      </p:sp>
      <p:sp>
        <p:nvSpPr>
          <p:cNvPr id="8" name="Text 6"/>
          <p:cNvSpPr/>
          <p:nvPr/>
        </p:nvSpPr>
        <p:spPr>
          <a:xfrm>
            <a:off x="1149648" y="5296893"/>
            <a:ext cx="11190486" cy="2496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833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Heebo"/>
                <a:ea typeface="Heebo" pitchFamily="34" charset="-122"/>
                <a:cs typeface="Heebo"/>
              </a:rPr>
              <a:t>•</a:t>
            </a:r>
            <a:r>
              <a:rPr lang="en-US" sz="2400" dirty="0" err="1">
                <a:solidFill>
                  <a:srgbClr val="000000"/>
                </a:solidFill>
                <a:latin typeface="Heebo"/>
                <a:ea typeface="Heebo" pitchFamily="34" charset="-122"/>
                <a:cs typeface="Heebo"/>
              </a:rPr>
              <a:t>特にターゲットエンコーディングを行うことで</a:t>
            </a:r>
            <a:r>
              <a:rPr lang="en-US" sz="2400" dirty="0">
                <a:solidFill>
                  <a:srgbClr val="000000"/>
                </a:solidFill>
                <a:latin typeface="Heebo"/>
                <a:ea typeface="Heebo" pitchFamily="34" charset="-122"/>
                <a:cs typeface="Heebo"/>
              </a:rPr>
              <a:t>、</a:t>
            </a:r>
            <a:r>
              <a:rPr lang="ja-JP" altLang="en-US" sz="2400">
                <a:solidFill>
                  <a:srgbClr val="000000"/>
                </a:solidFill>
                <a:latin typeface="Heebo"/>
                <a:ea typeface="Heebo" pitchFamily="34" charset="-122"/>
                <a:cs typeface="Heebo"/>
              </a:rPr>
              <a:t>スコアが大きく上昇</a:t>
            </a:r>
            <a:endParaRPr lang="en-US" sz="2400">
              <a:solidFill>
                <a:srgbClr val="000000"/>
              </a:solidFill>
              <a:latin typeface="Heebo"/>
              <a:cs typeface="Heebo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2C7C33B-0AD6-8CFC-F9FC-24E1E509983C}"/>
              </a:ext>
            </a:extLst>
          </p:cNvPr>
          <p:cNvSpPr/>
          <p:nvPr/>
        </p:nvSpPr>
        <p:spPr>
          <a:xfrm>
            <a:off x="10650218" y="6161424"/>
            <a:ext cx="1536089" cy="700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Text 0">
            <a:extLst>
              <a:ext uri="{FF2B5EF4-FFF2-40B4-BE49-F238E27FC236}">
                <a16:creationId xmlns:a16="http://schemas.microsoft.com/office/drawing/2014/main" id="{2B929371-E457-4DF7-6A51-26CBD3CC3C18}"/>
              </a:ext>
            </a:extLst>
          </p:cNvPr>
          <p:cNvSpPr/>
          <p:nvPr/>
        </p:nvSpPr>
        <p:spPr>
          <a:xfrm>
            <a:off x="662203" y="617648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4625"/>
              </a:lnSpc>
              <a:buNone/>
            </a:pPr>
            <a:r>
              <a:rPr lang="ja-JP" altLang="en-US" sz="4400" b="1">
                <a:solidFill>
                  <a:srgbClr val="2B3545"/>
                </a:solidFill>
                <a:latin typeface="MS PGothic"/>
                <a:ea typeface="ＭＳ Ｐゴシック"/>
              </a:rPr>
              <a:t>分析結果の考察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C8D1E37-7BFA-6E24-EB02-6CCE8CD44063}"/>
              </a:ext>
            </a:extLst>
          </p:cNvPr>
          <p:cNvCxnSpPr/>
          <p:nvPr/>
        </p:nvCxnSpPr>
        <p:spPr>
          <a:xfrm flipV="1">
            <a:off x="196071" y="1260251"/>
            <a:ext cx="9421347" cy="1583"/>
          </a:xfrm>
          <a:prstGeom prst="straightConnector1">
            <a:avLst/>
          </a:prstGeom>
          <a:ln w="28575">
            <a:solidFill>
              <a:srgbClr val="2B35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118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661492" y="3133626"/>
            <a:ext cx="6614716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ja-JP"/>
            </a:defPPr>
            <a:lvl1pPr marL="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4625"/>
              </a:lnSpc>
              <a:buNone/>
            </a:pPr>
            <a:r>
              <a:rPr lang="en-US" sz="3708" b="1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ご清聴ありがとうございました</a:t>
            </a:r>
            <a:endParaRPr lang="en-US" sz="3708" dirty="0"/>
          </a:p>
        </p:txBody>
      </p:sp>
    </p:spTree>
    <p:extLst>
      <p:ext uri="{BB962C8B-B14F-4D97-AF65-F5344CB8AC3E}">
        <p14:creationId xmlns:p14="http://schemas.microsoft.com/office/powerpoint/2010/main" val="155205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4C32AA-7F7B-3683-FC58-558559888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B8AC631-6D76-4913-E650-63211114BA4B}"/>
              </a:ext>
            </a:extLst>
          </p:cNvPr>
          <p:cNvCxnSpPr/>
          <p:nvPr/>
        </p:nvCxnSpPr>
        <p:spPr>
          <a:xfrm>
            <a:off x="1819274" y="1811655"/>
            <a:ext cx="0" cy="162052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43D4099-1E1A-ED48-8FFA-A6E306507D87}"/>
              </a:ext>
            </a:extLst>
          </p:cNvPr>
          <p:cNvCxnSpPr/>
          <p:nvPr/>
        </p:nvCxnSpPr>
        <p:spPr>
          <a:xfrm>
            <a:off x="0" y="3484880"/>
            <a:ext cx="12192000" cy="0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:a16="http://schemas.microsoft.com/office/drawing/2014/main" id="{B1554C55-01FF-16E5-9B0A-9D3847725EEA}"/>
              </a:ext>
            </a:extLst>
          </p:cNvPr>
          <p:cNvSpPr/>
          <p:nvPr/>
        </p:nvSpPr>
        <p:spPr>
          <a:xfrm>
            <a:off x="165608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D8F56A85-7325-9745-2738-3387B2799303}"/>
              </a:ext>
            </a:extLst>
          </p:cNvPr>
          <p:cNvSpPr/>
          <p:nvPr/>
        </p:nvSpPr>
        <p:spPr>
          <a:xfrm>
            <a:off x="735584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9E1230B5-1AB3-DEBD-5FF7-E225F61C4305}"/>
              </a:ext>
            </a:extLst>
          </p:cNvPr>
          <p:cNvSpPr/>
          <p:nvPr/>
        </p:nvSpPr>
        <p:spPr>
          <a:xfrm>
            <a:off x="1044448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A45D9943-F7E1-2D15-58B4-24B3588A2BD4}"/>
              </a:ext>
            </a:extLst>
          </p:cNvPr>
          <p:cNvSpPr/>
          <p:nvPr/>
        </p:nvSpPr>
        <p:spPr>
          <a:xfrm>
            <a:off x="455168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64B89D43-0B79-3503-C517-06AAE17B1625}"/>
              </a:ext>
            </a:extLst>
          </p:cNvPr>
          <p:cNvSpPr/>
          <p:nvPr/>
        </p:nvSpPr>
        <p:spPr>
          <a:xfrm>
            <a:off x="1615440" y="3281679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03E788C5-B429-4353-ED74-83C593AB4010}"/>
              </a:ext>
            </a:extLst>
          </p:cNvPr>
          <p:cNvSpPr/>
          <p:nvPr/>
        </p:nvSpPr>
        <p:spPr>
          <a:xfrm>
            <a:off x="4511040" y="3281678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1F2253E-5919-6230-BD0F-EBD4BA10F613}"/>
              </a:ext>
            </a:extLst>
          </p:cNvPr>
          <p:cNvSpPr/>
          <p:nvPr/>
        </p:nvSpPr>
        <p:spPr>
          <a:xfrm>
            <a:off x="7315200" y="3281678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56EAA4D9-E627-F768-6A3D-61D0B9884AC6}"/>
              </a:ext>
            </a:extLst>
          </p:cNvPr>
          <p:cNvSpPr/>
          <p:nvPr/>
        </p:nvSpPr>
        <p:spPr>
          <a:xfrm>
            <a:off x="10403840" y="3281678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B277E7D-89F4-D2E6-7A19-299A368B1DD7}"/>
              </a:ext>
            </a:extLst>
          </p:cNvPr>
          <p:cNvCxnSpPr>
            <a:cxnSpLocks/>
          </p:cNvCxnSpPr>
          <p:nvPr/>
        </p:nvCxnSpPr>
        <p:spPr>
          <a:xfrm>
            <a:off x="4724398" y="3454400"/>
            <a:ext cx="0" cy="182880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図 15" descr="図形&#10;&#10;AI 生成コンテンツは間違っている可能性があります。">
            <a:extLst>
              <a:ext uri="{FF2B5EF4-FFF2-40B4-BE49-F238E27FC236}">
                <a16:creationId xmlns:a16="http://schemas.microsoft.com/office/drawing/2014/main" id="{2F9A1007-98D8-CEF5-E6D6-15B9AC8CB3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3481388" y="2205037"/>
            <a:ext cx="4791075" cy="2657475"/>
          </a:xfrm>
          <a:prstGeom prst="rect">
            <a:avLst/>
          </a:prstGeom>
        </p:spPr>
      </p:pic>
      <p:pic>
        <p:nvPicPr>
          <p:cNvPr id="32" name="図 31" descr="図形&#10;&#10;AI 生成コンテンツは間違っている可能性があります。">
            <a:extLst>
              <a:ext uri="{FF2B5EF4-FFF2-40B4-BE49-F238E27FC236}">
                <a16:creationId xmlns:a16="http://schemas.microsoft.com/office/drawing/2014/main" id="{4F928C36-23B6-E5A1-FB00-45F4E59F15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871538" y="2205037"/>
            <a:ext cx="4352925" cy="2657475"/>
          </a:xfrm>
          <a:prstGeom prst="rect">
            <a:avLst/>
          </a:prstGeom>
        </p:spPr>
      </p:pic>
      <p:pic>
        <p:nvPicPr>
          <p:cNvPr id="34" name="図 33" descr="図形&#10;&#10;AI 生成コンテンツは間違っている可能性があります。">
            <a:extLst>
              <a:ext uri="{FF2B5EF4-FFF2-40B4-BE49-F238E27FC236}">
                <a16:creationId xmlns:a16="http://schemas.microsoft.com/office/drawing/2014/main" id="{4BD9C801-E124-4B09-2114-32DC5F93F6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8167687" y="2205037"/>
            <a:ext cx="4791075" cy="2657475"/>
          </a:xfrm>
          <a:prstGeom prst="rect">
            <a:avLst/>
          </a:prstGeom>
        </p:spPr>
      </p:pic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F225E041-48E1-F7C0-22E3-AADC030C91D2}"/>
              </a:ext>
            </a:extLst>
          </p:cNvPr>
          <p:cNvCxnSpPr>
            <a:cxnSpLocks/>
          </p:cNvCxnSpPr>
          <p:nvPr/>
        </p:nvCxnSpPr>
        <p:spPr>
          <a:xfrm>
            <a:off x="10610849" y="3535680"/>
            <a:ext cx="0" cy="162052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60C6ABF8-9C7C-1F6C-7CE0-C910FBC5D33C}"/>
              </a:ext>
            </a:extLst>
          </p:cNvPr>
          <p:cNvCxnSpPr>
            <a:cxnSpLocks/>
          </p:cNvCxnSpPr>
          <p:nvPr/>
        </p:nvCxnSpPr>
        <p:spPr>
          <a:xfrm>
            <a:off x="7524749" y="1868805"/>
            <a:ext cx="0" cy="162052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図 3" descr="テキスト, 手紙&#10;&#10;AI 生成コンテンツは間違っている可能性があります。">
            <a:extLst>
              <a:ext uri="{FF2B5EF4-FFF2-40B4-BE49-F238E27FC236}">
                <a16:creationId xmlns:a16="http://schemas.microsoft.com/office/drawing/2014/main" id="{6CB51152-DB5B-5D93-D471-2A6A96816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" y="1454468"/>
            <a:ext cx="2552700" cy="1490345"/>
          </a:xfrm>
          <a:prstGeom prst="rect">
            <a:avLst/>
          </a:prstGeom>
        </p:spPr>
      </p:pic>
      <p:pic>
        <p:nvPicPr>
          <p:cNvPr id="5" name="図 4" descr="テキスト, 手紙&#10;&#10;AI 生成コンテンツは間違っている可能性があります。">
            <a:extLst>
              <a:ext uri="{FF2B5EF4-FFF2-40B4-BE49-F238E27FC236}">
                <a16:creationId xmlns:a16="http://schemas.microsoft.com/office/drawing/2014/main" id="{AC64AE38-1A43-BF7F-FEC4-63AE34629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350" y="4124008"/>
            <a:ext cx="2562860" cy="1494790"/>
          </a:xfrm>
          <a:prstGeom prst="rect">
            <a:avLst/>
          </a:prstGeom>
        </p:spPr>
      </p:pic>
      <p:pic>
        <p:nvPicPr>
          <p:cNvPr id="10" name="図 9" descr="テキスト&#10;&#10;AI 生成コンテンツは間違っている可能性があります。">
            <a:extLst>
              <a:ext uri="{FF2B5EF4-FFF2-40B4-BE49-F238E27FC236}">
                <a16:creationId xmlns:a16="http://schemas.microsoft.com/office/drawing/2014/main" id="{737F46ED-0719-181C-89E2-B2C117DDB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448" y="1456055"/>
            <a:ext cx="2562225" cy="1487170"/>
          </a:xfrm>
          <a:prstGeom prst="rect">
            <a:avLst/>
          </a:prstGeom>
        </p:spPr>
      </p:pic>
      <p:pic>
        <p:nvPicPr>
          <p:cNvPr id="11" name="図 10" descr="テキスト&#10;&#10;AI 生成コンテンツは間違っている可能性があります。">
            <a:extLst>
              <a:ext uri="{FF2B5EF4-FFF2-40B4-BE49-F238E27FC236}">
                <a16:creationId xmlns:a16="http://schemas.microsoft.com/office/drawing/2014/main" id="{C61130B3-689F-C3AB-9222-F2D7EED95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453" y="4125278"/>
            <a:ext cx="2563495" cy="14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F38D445-AD3C-F96A-0AAD-53CBC4862C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79" cy="6857988"/>
          </a:xfrm>
          <a:prstGeom prst="rect">
            <a:avLst/>
          </a:prstGeom>
          <a:solidFill>
            <a:srgbClr val="000000">
              <a:shade val="95000"/>
            </a:srgbClr>
          </a:solidFill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243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8F75957-051E-8701-EDC9-BAC12A2E6A98}"/>
              </a:ext>
            </a:extLst>
          </p:cNvPr>
          <p:cNvSpPr/>
          <p:nvPr/>
        </p:nvSpPr>
        <p:spPr>
          <a:xfrm>
            <a:off x="548639" y="2255520"/>
            <a:ext cx="1727200" cy="172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644DB14-A975-6E8E-4EFC-3012749D60B7}"/>
              </a:ext>
            </a:extLst>
          </p:cNvPr>
          <p:cNvSpPr/>
          <p:nvPr/>
        </p:nvSpPr>
        <p:spPr>
          <a:xfrm>
            <a:off x="508000" y="4094480"/>
            <a:ext cx="2407920" cy="1828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497795D-23F9-8F30-CCB9-D4007162A23C}"/>
              </a:ext>
            </a:extLst>
          </p:cNvPr>
          <p:cNvCxnSpPr/>
          <p:nvPr/>
        </p:nvCxnSpPr>
        <p:spPr>
          <a:xfrm>
            <a:off x="508000" y="1249680"/>
            <a:ext cx="11003280" cy="0"/>
          </a:xfrm>
          <a:prstGeom prst="straightConnector1">
            <a:avLst/>
          </a:prstGeom>
          <a:ln>
            <a:solidFill>
              <a:srgbClr val="AEAEA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3AE248-85EB-9570-987C-1FBE5BE8BF79}"/>
              </a:ext>
            </a:extLst>
          </p:cNvPr>
          <p:cNvSpPr txBox="1"/>
          <p:nvPr/>
        </p:nvSpPr>
        <p:spPr>
          <a:xfrm>
            <a:off x="507131" y="477395"/>
            <a:ext cx="4242790" cy="76944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4400" b="1">
                <a:solidFill>
                  <a:srgbClr val="2B3545"/>
                </a:solidFill>
                <a:ea typeface="ＭＳ Ｐゴシック"/>
              </a:rPr>
              <a:t>1.モデル構築 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2A0876-A49C-84F2-B1CA-73B19EB9EA5C}"/>
              </a:ext>
            </a:extLst>
          </p:cNvPr>
          <p:cNvSpPr txBox="1"/>
          <p:nvPr/>
        </p:nvSpPr>
        <p:spPr>
          <a:xfrm>
            <a:off x="549506" y="2484243"/>
            <a:ext cx="753872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 dirty="0">
                <a:ea typeface="+mn-lt"/>
                <a:cs typeface="+mn-lt"/>
              </a:rPr>
              <a:t>　</a:t>
            </a:r>
            <a:r>
              <a:rPr lang="en-US" altLang="ja-JP" sz="2800" dirty="0">
                <a:latin typeface="Aptos"/>
                <a:ea typeface="MS Gothic"/>
                <a:cs typeface="+mn-lt"/>
              </a:rPr>
              <a:t>J</a:t>
            </a:r>
            <a:r>
              <a:rPr lang="ja-JP" altLang="en-US" sz="2800">
                <a:latin typeface="Aptos"/>
                <a:ea typeface="MS Gothic"/>
                <a:cs typeface="+mn-lt"/>
              </a:rPr>
              <a:t>リーグ各試合の観客動員数（</a:t>
            </a:r>
            <a:r>
              <a:rPr lang="ja-JP" sz="2800">
                <a:latin typeface="Aptos"/>
                <a:ea typeface="MS Gothic"/>
                <a:cs typeface="+mn-lt"/>
              </a:rPr>
              <a:t>目的変数 </a:t>
            </a:r>
            <a:r>
              <a:rPr lang="ja-JP" sz="2800" i="1">
                <a:latin typeface="Aptos"/>
                <a:ea typeface="MS Gothic"/>
                <a:cs typeface="+mn-lt"/>
              </a:rPr>
              <a:t>y</a:t>
            </a:r>
            <a:r>
              <a:rPr lang="ja-JP" sz="2800">
                <a:latin typeface="Aptos"/>
                <a:ea typeface="MS Gothic"/>
                <a:cs typeface="+mn-lt"/>
              </a:rPr>
              <a:t>）を予測する回帰モデルを構築す</a:t>
            </a:r>
            <a:r>
              <a:rPr lang="ja-JP" altLang="en-US" sz="2800">
                <a:latin typeface="Aptos"/>
                <a:ea typeface="MS Gothic"/>
                <a:cs typeface="+mn-lt"/>
              </a:rPr>
              <a:t>る</a:t>
            </a:r>
            <a:r>
              <a:rPr lang="ja-JP" sz="2800">
                <a:latin typeface="Aptos"/>
                <a:ea typeface="MS Gothic"/>
                <a:cs typeface="+mn-lt"/>
              </a:rPr>
              <a:t>ため</a:t>
            </a:r>
            <a:endParaRPr lang="ja-JP" altLang="en-US" sz="2800" dirty="0">
              <a:latin typeface="Aptos"/>
              <a:ea typeface="MS Gothic"/>
              <a:cs typeface="+mn-lt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C28433-156D-9AD8-17B1-A8E55EC95A9A}"/>
              </a:ext>
            </a:extLst>
          </p:cNvPr>
          <p:cNvSpPr txBox="1"/>
          <p:nvPr/>
        </p:nvSpPr>
        <p:spPr>
          <a:xfrm>
            <a:off x="507998" y="4275625"/>
            <a:ext cx="753872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>
                <a:ea typeface="+mn-lt"/>
                <a:cs typeface="+mn-lt"/>
              </a:rPr>
              <a:t>　カテゴリ</a:t>
            </a:r>
            <a:r>
              <a:rPr lang="ja-JP" sz="2800">
                <a:latin typeface="Aptos"/>
                <a:ea typeface="MS Gothic"/>
                <a:cs typeface="+mn-lt"/>
              </a:rPr>
              <a:t>特徴量</a:t>
            </a:r>
            <a:r>
              <a:rPr lang="ja-JP" altLang="en-US" sz="2800">
                <a:latin typeface="Aptos"/>
                <a:ea typeface="MS Gothic"/>
                <a:cs typeface="+mn-lt"/>
              </a:rPr>
              <a:t>が多く、木系モデルが相性が良いほか、</a:t>
            </a:r>
            <a:r>
              <a:rPr lang="ja-JP" altLang="en-US" sz="2800">
                <a:latin typeface="MS Gothic"/>
                <a:ea typeface="MS Gothic"/>
                <a:cs typeface="+mn-lt"/>
              </a:rPr>
              <a:t>観客動員は複数要因が絡</a:t>
            </a:r>
            <a:r>
              <a:rPr lang="ja-JP" sz="2800">
                <a:latin typeface="MS Gothic"/>
                <a:ea typeface="MS Gothic"/>
                <a:cs typeface="+mn-lt"/>
              </a:rPr>
              <a:t>むため、非線形な関係や特徴量の組み合わせを捉えやすい</a:t>
            </a:r>
            <a:r>
              <a:rPr lang="en-US" altLang="ja-JP" sz="2800" b="1" dirty="0" err="1">
                <a:latin typeface="MS Gothic"/>
                <a:ea typeface="+mn-lt"/>
                <a:cs typeface="+mn-lt"/>
              </a:rPr>
              <a:t>CatBoost</a:t>
            </a:r>
            <a:r>
              <a:rPr lang="ja-JP" altLang="en-US" sz="2800">
                <a:latin typeface="MS Gothic"/>
                <a:ea typeface="+mn-lt"/>
                <a:cs typeface="+mn-lt"/>
              </a:rPr>
              <a:t>を採用</a:t>
            </a:r>
          </a:p>
          <a:p>
            <a:endParaRPr lang="ja-JP" altLang="en-US" sz="2800">
              <a:latin typeface="Aptos"/>
              <a:ea typeface="ＭＳ Ｐゴシック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2887B65-F322-4CD7-01E0-7C23E9BDC55D}"/>
              </a:ext>
            </a:extLst>
          </p:cNvPr>
          <p:cNvSpPr txBox="1"/>
          <p:nvPr/>
        </p:nvSpPr>
        <p:spPr>
          <a:xfrm>
            <a:off x="512213" y="1299241"/>
            <a:ext cx="69645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>
                <a:ea typeface="ＭＳ Ｐゴシック"/>
              </a:rPr>
              <a:t>CatBoostを採用してモデルを構築</a:t>
            </a:r>
            <a:endParaRPr lang="ja-JP" altLang="en-US" sz="2800" dirty="0">
              <a:ea typeface="ＭＳ Ｐゴシック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0002398-D8A0-EAD9-C481-D3396A208604}"/>
              </a:ext>
            </a:extLst>
          </p:cNvPr>
          <p:cNvSpPr txBox="1"/>
          <p:nvPr/>
        </p:nvSpPr>
        <p:spPr>
          <a:xfrm>
            <a:off x="548639" y="191008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>
                <a:solidFill>
                  <a:srgbClr val="2B3545"/>
                </a:solidFill>
                <a:ea typeface="ＭＳ Ｐゴシック"/>
              </a:rPr>
              <a:t>●</a:t>
            </a:r>
            <a:r>
              <a:rPr lang="ja-JP" altLang="en-US" sz="2800" b="1">
                <a:solidFill>
                  <a:srgbClr val="2B3545"/>
                </a:solidFill>
                <a:ea typeface="ＭＳ Ｐゴシック"/>
              </a:rPr>
              <a:t>目的</a:t>
            </a:r>
            <a:endParaRPr lang="ja-JP" altLang="en-US" sz="2800" b="1">
              <a:solidFill>
                <a:srgbClr val="2B3545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8C7AD40-CC32-BC26-18B8-16B60AF4FF45}"/>
              </a:ext>
            </a:extLst>
          </p:cNvPr>
          <p:cNvSpPr txBox="1"/>
          <p:nvPr/>
        </p:nvSpPr>
        <p:spPr>
          <a:xfrm>
            <a:off x="507999" y="375919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>
                <a:solidFill>
                  <a:srgbClr val="2B3545"/>
                </a:solidFill>
                <a:ea typeface="ＭＳ Ｐゴシック"/>
              </a:rPr>
              <a:t>●</a:t>
            </a:r>
            <a:r>
              <a:rPr lang="ja-JP" altLang="en-US" sz="2800" b="1">
                <a:solidFill>
                  <a:srgbClr val="2B3545"/>
                </a:solidFill>
                <a:ea typeface="ＭＳ Ｐゴシック"/>
              </a:rPr>
              <a:t>採用理由</a:t>
            </a:r>
          </a:p>
        </p:txBody>
      </p:sp>
    </p:spTree>
    <p:extLst>
      <p:ext uri="{BB962C8B-B14F-4D97-AF65-F5344CB8AC3E}">
        <p14:creationId xmlns:p14="http://schemas.microsoft.com/office/powerpoint/2010/main" val="364939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B55C7-5EED-30D0-9F0D-DAF04CFFD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42BD96A-523A-3B72-F1BF-A952F69DDB45}"/>
              </a:ext>
            </a:extLst>
          </p:cNvPr>
          <p:cNvCxnSpPr/>
          <p:nvPr/>
        </p:nvCxnSpPr>
        <p:spPr>
          <a:xfrm>
            <a:off x="2895600" y="762000"/>
            <a:ext cx="8361680" cy="10160"/>
          </a:xfrm>
          <a:prstGeom prst="straightConnector1">
            <a:avLst/>
          </a:prstGeom>
          <a:ln>
            <a:solidFill>
              <a:srgbClr val="AEAEA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F32EABE-B1AA-CCF4-1D36-7CEEFB46CD4E}"/>
              </a:ext>
            </a:extLst>
          </p:cNvPr>
          <p:cNvGrpSpPr/>
          <p:nvPr/>
        </p:nvGrpSpPr>
        <p:grpSpPr>
          <a:xfrm>
            <a:off x="-1314483" y="-2726"/>
            <a:ext cx="5892055" cy="1015663"/>
            <a:chOff x="-2309667" y="168507"/>
            <a:chExt cx="5892055" cy="1015663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69629BB-746B-B128-EFB8-10D881EE3D8F}"/>
                </a:ext>
              </a:extLst>
            </p:cNvPr>
            <p:cNvSpPr/>
            <p:nvPr/>
          </p:nvSpPr>
          <p:spPr>
            <a:xfrm>
              <a:off x="-426225" y="845758"/>
              <a:ext cx="2108202" cy="1930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DF73C3F-FA5E-F29E-13B2-43D80B99A2EF}"/>
                </a:ext>
              </a:extLst>
            </p:cNvPr>
            <p:cNvSpPr txBox="1"/>
            <p:nvPr/>
          </p:nvSpPr>
          <p:spPr>
            <a:xfrm>
              <a:off x="-2309667" y="168507"/>
              <a:ext cx="58920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6000" b="1">
                  <a:ea typeface="ＭＳ Ｐゴシック"/>
                </a:rPr>
                <a:t>RMSE</a:t>
              </a:r>
              <a:endParaRPr lang="ja-JP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5B517A-338E-DA1E-BCFC-BBBB854CD119}"/>
              </a:ext>
            </a:extLst>
          </p:cNvPr>
          <p:cNvSpPr txBox="1"/>
          <p:nvPr/>
        </p:nvSpPr>
        <p:spPr>
          <a:xfrm>
            <a:off x="11490960" y="60960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 sz="3600" b="1">
              <a:ea typeface="ＭＳ Ｐゴシック"/>
            </a:endParaRP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CDD2F1CF-FDDA-EF78-9579-0D1CD60340A7}"/>
              </a:ext>
            </a:extLst>
          </p:cNvPr>
          <p:cNvCxnSpPr>
            <a:cxnSpLocks/>
          </p:cNvCxnSpPr>
          <p:nvPr/>
        </p:nvCxnSpPr>
        <p:spPr>
          <a:xfrm>
            <a:off x="-1" y="762000"/>
            <a:ext cx="386080" cy="0"/>
          </a:xfrm>
          <a:prstGeom prst="straightConnector1">
            <a:avLst/>
          </a:prstGeom>
          <a:ln>
            <a:solidFill>
              <a:srgbClr val="AEAEA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1E7755CB-4477-8FCB-7460-863F2A1D31A3}"/>
              </a:ext>
            </a:extLst>
          </p:cNvPr>
          <p:cNvGrpSpPr/>
          <p:nvPr/>
        </p:nvGrpSpPr>
        <p:grpSpPr>
          <a:xfrm>
            <a:off x="-16605" y="2018617"/>
            <a:ext cx="11669874" cy="1341120"/>
            <a:chOff x="-16605" y="2018617"/>
            <a:chExt cx="11669874" cy="1341120"/>
          </a:xfrm>
        </p:grpSpPr>
        <p:cxnSp>
          <p:nvCxnSpPr>
            <p:cNvPr id="4" name="直線矢印コネクタ 3">
              <a:extLst>
                <a:ext uri="{FF2B5EF4-FFF2-40B4-BE49-F238E27FC236}">
                  <a16:creationId xmlns:a16="http://schemas.microsoft.com/office/drawing/2014/main" id="{A1D3E87A-D894-ADCA-A269-9524E5A924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4689" y="2820143"/>
              <a:ext cx="6118054" cy="8425"/>
            </a:xfrm>
            <a:prstGeom prst="straightConnector1">
              <a:avLst/>
            </a:prstGeom>
            <a:ln>
              <a:solidFill>
                <a:srgbClr val="6A5ACD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2DCB384E-A538-2A60-C991-B717AA30F5D8}"/>
                </a:ext>
              </a:extLst>
            </p:cNvPr>
            <p:cNvSpPr/>
            <p:nvPr/>
          </p:nvSpPr>
          <p:spPr>
            <a:xfrm>
              <a:off x="4305609" y="2654112"/>
              <a:ext cx="335280" cy="335280"/>
            </a:xfrm>
            <a:prstGeom prst="ellipse">
              <a:avLst/>
            </a:prstGeom>
            <a:solidFill>
              <a:srgbClr val="6A5ACD"/>
            </a:solidFill>
            <a:ln>
              <a:solidFill>
                <a:srgbClr val="6A5A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712584F3-0CB5-6128-A858-3FADEE64FD27}"/>
                </a:ext>
              </a:extLst>
            </p:cNvPr>
            <p:cNvSpPr/>
            <p:nvPr/>
          </p:nvSpPr>
          <p:spPr>
            <a:xfrm>
              <a:off x="4264968" y="2613472"/>
              <a:ext cx="416560" cy="416560"/>
            </a:xfrm>
            <a:prstGeom prst="ellipse">
              <a:avLst/>
            </a:prstGeom>
            <a:noFill/>
            <a:ln>
              <a:solidFill>
                <a:srgbClr val="6A5A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8C1EE9F1-5C24-BD2E-0E9D-CADC3DC53466}"/>
                </a:ext>
              </a:extLst>
            </p:cNvPr>
            <p:cNvSpPr/>
            <p:nvPr/>
          </p:nvSpPr>
          <p:spPr>
            <a:xfrm>
              <a:off x="-16605" y="2287114"/>
              <a:ext cx="4565928" cy="1072623"/>
            </a:xfrm>
            <a:prstGeom prst="rect">
              <a:avLst/>
            </a:prstGeom>
            <a:solidFill>
              <a:srgbClr val="2B35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7FE44133-0A9E-7A69-95D8-2AE27E2BA48C}"/>
                </a:ext>
              </a:extLst>
            </p:cNvPr>
            <p:cNvGrpSpPr/>
            <p:nvPr/>
          </p:nvGrpSpPr>
          <p:grpSpPr>
            <a:xfrm>
              <a:off x="7486682" y="2018617"/>
              <a:ext cx="4166587" cy="1015663"/>
              <a:chOff x="7760630" y="865458"/>
              <a:chExt cx="4166587" cy="1015663"/>
            </a:xfrm>
          </p:grpSpPr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693157D0-EA41-99F1-23A2-48DA83AC62CE}"/>
                  </a:ext>
                </a:extLst>
              </p:cNvPr>
              <p:cNvSpPr/>
              <p:nvPr/>
            </p:nvSpPr>
            <p:spPr>
              <a:xfrm>
                <a:off x="7760630" y="1486953"/>
                <a:ext cx="4059664" cy="29860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8C4F4639-5FA1-738B-55B2-D54283C34C1F}"/>
                  </a:ext>
                </a:extLst>
              </p:cNvPr>
              <p:cNvSpPr txBox="1"/>
              <p:nvPr/>
            </p:nvSpPr>
            <p:spPr>
              <a:xfrm>
                <a:off x="7763601" y="865458"/>
                <a:ext cx="4163616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ja-JP" altLang="en-US" sz="6000" b="1">
                    <a:ea typeface="ＭＳ Ｐゴシック"/>
                  </a:rPr>
                  <a:t>RMSE:3969</a:t>
                </a:r>
                <a:endParaRPr lang="ja-JP"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4C706896-84A9-87D9-E92E-7BB1CF6FF1E5}"/>
                </a:ext>
              </a:extLst>
            </p:cNvPr>
            <p:cNvSpPr txBox="1"/>
            <p:nvPr/>
          </p:nvSpPr>
          <p:spPr>
            <a:xfrm>
              <a:off x="558799" y="2479040"/>
              <a:ext cx="274320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3600" b="1">
                  <a:solidFill>
                    <a:srgbClr val="FFFFFF"/>
                  </a:solidFill>
                  <a:latin typeface="ＭＳ Ｐゴシック"/>
                  <a:ea typeface="ＭＳ Ｐゴシック"/>
                </a:rPr>
                <a:t>CatBoost</a:t>
              </a: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8A93831B-D18D-926F-3C9F-ED8A546DEB34}"/>
              </a:ext>
            </a:extLst>
          </p:cNvPr>
          <p:cNvGrpSpPr/>
          <p:nvPr/>
        </p:nvGrpSpPr>
        <p:grpSpPr>
          <a:xfrm>
            <a:off x="-26764" y="4566176"/>
            <a:ext cx="11680033" cy="1229608"/>
            <a:chOff x="-26764" y="4566176"/>
            <a:chExt cx="11680033" cy="1229608"/>
          </a:xfrm>
        </p:grpSpPr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AF1BAB32-8929-E526-F9F6-240AF096D6A4}"/>
                </a:ext>
              </a:extLst>
            </p:cNvPr>
            <p:cNvSpPr/>
            <p:nvPr/>
          </p:nvSpPr>
          <p:spPr>
            <a:xfrm>
              <a:off x="6324228" y="5110230"/>
              <a:ext cx="335280" cy="335280"/>
            </a:xfrm>
            <a:prstGeom prst="ellipse">
              <a:avLst/>
            </a:prstGeom>
            <a:solidFill>
              <a:srgbClr val="6A5ACD"/>
            </a:solidFill>
            <a:ln>
              <a:solidFill>
                <a:srgbClr val="6A5A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5ED32A3A-F493-0DBF-9518-ED47C48E209E}"/>
                </a:ext>
              </a:extLst>
            </p:cNvPr>
            <p:cNvSpPr/>
            <p:nvPr/>
          </p:nvSpPr>
          <p:spPr>
            <a:xfrm>
              <a:off x="6283587" y="5069589"/>
              <a:ext cx="416560" cy="416560"/>
            </a:xfrm>
            <a:prstGeom prst="ellipse">
              <a:avLst/>
            </a:prstGeom>
            <a:noFill/>
            <a:ln>
              <a:solidFill>
                <a:srgbClr val="6A5A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185A57A6-42AD-82DF-33E6-42AC9C5A1AFF}"/>
                </a:ext>
              </a:extLst>
            </p:cNvPr>
            <p:cNvCxnSpPr>
              <a:cxnSpLocks/>
            </p:cNvCxnSpPr>
            <p:nvPr/>
          </p:nvCxnSpPr>
          <p:spPr>
            <a:xfrm>
              <a:off x="6287800" y="5305874"/>
              <a:ext cx="2205835" cy="868"/>
            </a:xfrm>
            <a:prstGeom prst="straightConnector1">
              <a:avLst/>
            </a:prstGeom>
            <a:ln>
              <a:solidFill>
                <a:srgbClr val="6A5ACD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5F8D83D3-B1E7-9A5D-81A6-CCC6AF070E00}"/>
                </a:ext>
              </a:extLst>
            </p:cNvPr>
            <p:cNvGrpSpPr/>
            <p:nvPr/>
          </p:nvGrpSpPr>
          <p:grpSpPr>
            <a:xfrm>
              <a:off x="7486682" y="4566176"/>
              <a:ext cx="4166587" cy="1015663"/>
              <a:chOff x="7760630" y="865458"/>
              <a:chExt cx="4166587" cy="1015663"/>
            </a:xfrm>
          </p:grpSpPr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174DD347-563D-B1E6-F5BF-9951D8A49BA5}"/>
                  </a:ext>
                </a:extLst>
              </p:cNvPr>
              <p:cNvSpPr/>
              <p:nvPr/>
            </p:nvSpPr>
            <p:spPr>
              <a:xfrm>
                <a:off x="7760630" y="1486953"/>
                <a:ext cx="4059664" cy="29860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21B22DF-B82D-5B86-A8AC-52A7BB365F42}"/>
                  </a:ext>
                </a:extLst>
              </p:cNvPr>
              <p:cNvSpPr txBox="1"/>
              <p:nvPr/>
            </p:nvSpPr>
            <p:spPr>
              <a:xfrm>
                <a:off x="7763601" y="865458"/>
                <a:ext cx="4163616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ja-JP" altLang="en-US" sz="6000" b="1">
                    <a:ea typeface="ＭＳ Ｐゴシック"/>
                  </a:rPr>
                  <a:t>RMSE:4260</a:t>
                </a:r>
              </a:p>
            </p:txBody>
          </p:sp>
        </p:grp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EFB49662-6A20-3487-C1FD-EEA8317ECE57}"/>
                </a:ext>
              </a:extLst>
            </p:cNvPr>
            <p:cNvSpPr/>
            <p:nvPr/>
          </p:nvSpPr>
          <p:spPr>
            <a:xfrm>
              <a:off x="-26764" y="4723161"/>
              <a:ext cx="6588264" cy="1072623"/>
            </a:xfrm>
            <a:prstGeom prst="rect">
              <a:avLst/>
            </a:prstGeom>
            <a:solidFill>
              <a:srgbClr val="2B35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CA25CCD7-7730-F8C8-60BF-3F83D0CB92BC}"/>
                </a:ext>
              </a:extLst>
            </p:cNvPr>
            <p:cNvSpPr txBox="1"/>
            <p:nvPr/>
          </p:nvSpPr>
          <p:spPr>
            <a:xfrm>
              <a:off x="528320" y="4958080"/>
              <a:ext cx="2743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3600" b="1">
                  <a:solidFill>
                    <a:srgbClr val="FFFFFF"/>
                  </a:solidFill>
                  <a:latin typeface="ＭＳ Ｐゴシック"/>
                  <a:ea typeface="ＭＳ Ｐゴシック"/>
                </a:rPr>
                <a:t>初期モデル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4C17E4-5F75-48A3-9911-8928504D7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0430B9E-58DC-8D45-BE48-7554765E69C0}"/>
              </a:ext>
            </a:extLst>
          </p:cNvPr>
          <p:cNvCxnSpPr/>
          <p:nvPr/>
        </p:nvCxnSpPr>
        <p:spPr>
          <a:xfrm>
            <a:off x="1819274" y="1811655"/>
            <a:ext cx="0" cy="162052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1BDE98FD-B0AE-8B55-FF1D-858CA45D4099}"/>
              </a:ext>
            </a:extLst>
          </p:cNvPr>
          <p:cNvCxnSpPr/>
          <p:nvPr/>
        </p:nvCxnSpPr>
        <p:spPr>
          <a:xfrm>
            <a:off x="0" y="3484880"/>
            <a:ext cx="12192000" cy="0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:a16="http://schemas.microsoft.com/office/drawing/2014/main" id="{53222949-55E5-BDBE-65E0-6A5953D2F487}"/>
              </a:ext>
            </a:extLst>
          </p:cNvPr>
          <p:cNvSpPr/>
          <p:nvPr/>
        </p:nvSpPr>
        <p:spPr>
          <a:xfrm>
            <a:off x="165608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BB52F577-C447-4184-7055-3430E2A01790}"/>
              </a:ext>
            </a:extLst>
          </p:cNvPr>
          <p:cNvSpPr/>
          <p:nvPr/>
        </p:nvSpPr>
        <p:spPr>
          <a:xfrm>
            <a:off x="735584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9E12FC8B-45C1-4D0C-EA70-2AECD418AD5D}"/>
              </a:ext>
            </a:extLst>
          </p:cNvPr>
          <p:cNvSpPr/>
          <p:nvPr/>
        </p:nvSpPr>
        <p:spPr>
          <a:xfrm>
            <a:off x="1044448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9CDA46A-3178-D1F9-90D5-BEF15179FDAC}"/>
              </a:ext>
            </a:extLst>
          </p:cNvPr>
          <p:cNvSpPr/>
          <p:nvPr/>
        </p:nvSpPr>
        <p:spPr>
          <a:xfrm>
            <a:off x="4551680" y="3322320"/>
            <a:ext cx="335280" cy="33528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6E8DEF50-C26C-3BEE-E36B-7917C786E60C}"/>
              </a:ext>
            </a:extLst>
          </p:cNvPr>
          <p:cNvSpPr/>
          <p:nvPr/>
        </p:nvSpPr>
        <p:spPr>
          <a:xfrm>
            <a:off x="1615440" y="3281679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3DE82769-08A9-4939-A643-34D81FDA7F29}"/>
              </a:ext>
            </a:extLst>
          </p:cNvPr>
          <p:cNvSpPr/>
          <p:nvPr/>
        </p:nvSpPr>
        <p:spPr>
          <a:xfrm>
            <a:off x="4511040" y="3281678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550C037F-BB36-0A52-CE43-9BD66781A1AE}"/>
              </a:ext>
            </a:extLst>
          </p:cNvPr>
          <p:cNvSpPr/>
          <p:nvPr/>
        </p:nvSpPr>
        <p:spPr>
          <a:xfrm>
            <a:off x="7315200" y="3281678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C072F5CA-AE2A-FE78-300A-673A88BC5D5F}"/>
              </a:ext>
            </a:extLst>
          </p:cNvPr>
          <p:cNvSpPr/>
          <p:nvPr/>
        </p:nvSpPr>
        <p:spPr>
          <a:xfrm>
            <a:off x="10403840" y="3281678"/>
            <a:ext cx="416560" cy="416560"/>
          </a:xfrm>
          <a:prstGeom prst="ellipse">
            <a:avLst/>
          </a:prstGeom>
          <a:noFill/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633FC5E2-B90B-B789-4980-30FCFCDF71C5}"/>
              </a:ext>
            </a:extLst>
          </p:cNvPr>
          <p:cNvCxnSpPr>
            <a:cxnSpLocks/>
          </p:cNvCxnSpPr>
          <p:nvPr/>
        </p:nvCxnSpPr>
        <p:spPr>
          <a:xfrm>
            <a:off x="4724398" y="3454400"/>
            <a:ext cx="0" cy="182880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図 15" descr="図形&#10;&#10;AI 生成コンテンツは間違っている可能性があります。">
            <a:extLst>
              <a:ext uri="{FF2B5EF4-FFF2-40B4-BE49-F238E27FC236}">
                <a16:creationId xmlns:a16="http://schemas.microsoft.com/office/drawing/2014/main" id="{E5A3E4AC-AED7-7548-D0D3-0E4684D0D4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3481388" y="2205037"/>
            <a:ext cx="4791075" cy="2657475"/>
          </a:xfrm>
          <a:prstGeom prst="rect">
            <a:avLst/>
          </a:prstGeom>
        </p:spPr>
      </p:pic>
      <p:pic>
        <p:nvPicPr>
          <p:cNvPr id="32" name="図 31" descr="図形&#10;&#10;AI 生成コンテンツは間違っている可能性があります。">
            <a:extLst>
              <a:ext uri="{FF2B5EF4-FFF2-40B4-BE49-F238E27FC236}">
                <a16:creationId xmlns:a16="http://schemas.microsoft.com/office/drawing/2014/main" id="{FC59D8F3-F98A-1F16-CAA3-E57A87BC8B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871538" y="2205037"/>
            <a:ext cx="4352925" cy="2657475"/>
          </a:xfrm>
          <a:prstGeom prst="rect">
            <a:avLst/>
          </a:prstGeom>
        </p:spPr>
      </p:pic>
      <p:pic>
        <p:nvPicPr>
          <p:cNvPr id="34" name="図 33" descr="図形&#10;&#10;AI 生成コンテンツは間違っている可能性があります。">
            <a:extLst>
              <a:ext uri="{FF2B5EF4-FFF2-40B4-BE49-F238E27FC236}">
                <a16:creationId xmlns:a16="http://schemas.microsoft.com/office/drawing/2014/main" id="{04ADF3ED-E0B1-1760-A211-E31FCBEA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8167687" y="2205037"/>
            <a:ext cx="4791075" cy="2657475"/>
          </a:xfrm>
          <a:prstGeom prst="rect">
            <a:avLst/>
          </a:prstGeom>
        </p:spPr>
      </p:pic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B23BEBAA-B5AE-62F6-C39F-B5E06C3C0E26}"/>
              </a:ext>
            </a:extLst>
          </p:cNvPr>
          <p:cNvCxnSpPr>
            <a:cxnSpLocks/>
          </p:cNvCxnSpPr>
          <p:nvPr/>
        </p:nvCxnSpPr>
        <p:spPr>
          <a:xfrm>
            <a:off x="10610849" y="3535680"/>
            <a:ext cx="0" cy="162052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54EF7EF8-CEB6-9DE8-8646-EC20E38EADF7}"/>
              </a:ext>
            </a:extLst>
          </p:cNvPr>
          <p:cNvCxnSpPr>
            <a:cxnSpLocks/>
          </p:cNvCxnSpPr>
          <p:nvPr/>
        </p:nvCxnSpPr>
        <p:spPr>
          <a:xfrm>
            <a:off x="7524749" y="1868805"/>
            <a:ext cx="0" cy="1620520"/>
          </a:xfrm>
          <a:prstGeom prst="straightConnector1">
            <a:avLst/>
          </a:prstGeom>
          <a:ln>
            <a:solidFill>
              <a:srgbClr val="15608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図 3" descr="テキスト, 手紙&#10;&#10;AI 生成コンテンツは間違っている可能性があります。">
            <a:extLst>
              <a:ext uri="{FF2B5EF4-FFF2-40B4-BE49-F238E27FC236}">
                <a16:creationId xmlns:a16="http://schemas.microsoft.com/office/drawing/2014/main" id="{BA96CCA0-14B4-9E27-A599-B54540437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" y="1454468"/>
            <a:ext cx="2552700" cy="1490345"/>
          </a:xfrm>
          <a:prstGeom prst="rect">
            <a:avLst/>
          </a:prstGeom>
        </p:spPr>
      </p:pic>
      <p:pic>
        <p:nvPicPr>
          <p:cNvPr id="5" name="図 4" descr="テキスト, 手紙&#10;&#10;AI 生成コンテンツは間違っている可能性があります。">
            <a:extLst>
              <a:ext uri="{FF2B5EF4-FFF2-40B4-BE49-F238E27FC236}">
                <a16:creationId xmlns:a16="http://schemas.microsoft.com/office/drawing/2014/main" id="{A1DB147C-AAEA-F016-70B2-7BAE6009A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350" y="4124008"/>
            <a:ext cx="2562860" cy="1494790"/>
          </a:xfrm>
          <a:prstGeom prst="rect">
            <a:avLst/>
          </a:prstGeom>
        </p:spPr>
      </p:pic>
      <p:pic>
        <p:nvPicPr>
          <p:cNvPr id="10" name="図 9" descr="テキスト&#10;&#10;AI 生成コンテンツは間違っている可能性があります。">
            <a:extLst>
              <a:ext uri="{FF2B5EF4-FFF2-40B4-BE49-F238E27FC236}">
                <a16:creationId xmlns:a16="http://schemas.microsoft.com/office/drawing/2014/main" id="{45562B3B-B6DD-2FAB-971E-8A5EFF070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448" y="1456055"/>
            <a:ext cx="2562225" cy="1487170"/>
          </a:xfrm>
          <a:prstGeom prst="rect">
            <a:avLst/>
          </a:prstGeom>
        </p:spPr>
      </p:pic>
      <p:pic>
        <p:nvPicPr>
          <p:cNvPr id="11" name="図 10" descr="テキスト&#10;&#10;AI 生成コンテンツは間違っている可能性があります。">
            <a:extLst>
              <a:ext uri="{FF2B5EF4-FFF2-40B4-BE49-F238E27FC236}">
                <a16:creationId xmlns:a16="http://schemas.microsoft.com/office/drawing/2014/main" id="{0F5FFA37-BDD7-7575-5771-0FB79F532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453" y="4125278"/>
            <a:ext cx="2563495" cy="14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9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 descr="テキスト, 手紙&#10;&#10;AI 生成コンテンツは間違っている可能性があります。">
            <a:extLst>
              <a:ext uri="{FF2B5EF4-FFF2-40B4-BE49-F238E27FC236}">
                <a16:creationId xmlns:a16="http://schemas.microsoft.com/office/drawing/2014/main" id="{4232DDEA-102B-1F86-4317-21D2F1C521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79" cy="6857988"/>
          </a:xfrm>
          <a:prstGeom prst="rect">
            <a:avLst/>
          </a:prstGeom>
          <a:solidFill>
            <a:srgbClr val="FFFFFF">
              <a:shade val="85000"/>
            </a:srgbClr>
          </a:solidFill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617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07184-8FE4-8FED-A001-60C15137F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D374BD7-BCBA-744D-9275-0E03CE0D5280}"/>
              </a:ext>
            </a:extLst>
          </p:cNvPr>
          <p:cNvSpPr/>
          <p:nvPr/>
        </p:nvSpPr>
        <p:spPr>
          <a:xfrm>
            <a:off x="507999" y="2164823"/>
            <a:ext cx="1727200" cy="172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1D2CB92-1111-4181-6182-DF70E8BCBFB3}"/>
              </a:ext>
            </a:extLst>
          </p:cNvPr>
          <p:cNvSpPr/>
          <p:nvPr/>
        </p:nvSpPr>
        <p:spPr>
          <a:xfrm>
            <a:off x="508000" y="4332125"/>
            <a:ext cx="2407920" cy="1828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B0E13471-FF3D-35AB-3D22-1DC93F9D6C72}"/>
              </a:ext>
            </a:extLst>
          </p:cNvPr>
          <p:cNvCxnSpPr/>
          <p:nvPr/>
        </p:nvCxnSpPr>
        <p:spPr>
          <a:xfrm>
            <a:off x="508000" y="1249680"/>
            <a:ext cx="11003280" cy="0"/>
          </a:xfrm>
          <a:prstGeom prst="straightConnector1">
            <a:avLst/>
          </a:prstGeom>
          <a:ln>
            <a:solidFill>
              <a:srgbClr val="AEAEA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142DAE4-5B0F-0AB3-20C8-D0C9F131119B}"/>
              </a:ext>
            </a:extLst>
          </p:cNvPr>
          <p:cNvSpPr txBox="1"/>
          <p:nvPr/>
        </p:nvSpPr>
        <p:spPr>
          <a:xfrm>
            <a:off x="11541760" y="607568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 sz="3600" b="1">
              <a:ea typeface="ＭＳ Ｐゴシック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350B46-7645-7287-644B-E3E1338B9743}"/>
              </a:ext>
            </a:extLst>
          </p:cNvPr>
          <p:cNvSpPr txBox="1"/>
          <p:nvPr/>
        </p:nvSpPr>
        <p:spPr>
          <a:xfrm>
            <a:off x="642680" y="431303"/>
            <a:ext cx="4804810" cy="76944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sz="4400" b="1">
                <a:solidFill>
                  <a:srgbClr val="2B3545"/>
                </a:solidFill>
                <a:ea typeface="ＭＳ Ｐゴシック"/>
              </a:rPr>
              <a:t>2.指標の導入</a:t>
            </a:r>
            <a:endParaRPr lang="ja-JP" sz="4400">
              <a:solidFill>
                <a:srgbClr val="2B3545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28BB16-A4BE-BF9B-5CC4-38F24C06E656}"/>
              </a:ext>
            </a:extLst>
          </p:cNvPr>
          <p:cNvSpPr txBox="1"/>
          <p:nvPr/>
        </p:nvSpPr>
        <p:spPr>
          <a:xfrm>
            <a:off x="508866" y="2449798"/>
            <a:ext cx="753872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>
                <a:ea typeface="+mn-lt"/>
                <a:cs typeface="+mn-lt"/>
              </a:rPr>
              <a:t>　</a:t>
            </a:r>
            <a:r>
              <a:rPr lang="ja-JP" altLang="en-US" sz="2800">
                <a:latin typeface="MS Gothic"/>
                <a:ea typeface="MS Gothic"/>
                <a:cs typeface="+mn-lt"/>
              </a:rPr>
              <a:t>「チーム人気」や「対戦カードの注目度」</a:t>
            </a:r>
            <a:r>
              <a:rPr lang="ja-JP" sz="2800">
                <a:latin typeface="MS Gothic"/>
                <a:ea typeface="MS Gothic"/>
                <a:cs typeface="+mn-lt"/>
              </a:rPr>
              <a:t>などの情報を数値化し、機械学習に落とし込むことで予測精度の向上と解釈</a:t>
            </a:r>
            <a:r>
              <a:rPr lang="ja-JP" altLang="en-US" sz="2800">
                <a:latin typeface="MS Gothic"/>
                <a:ea typeface="MS Gothic"/>
                <a:cs typeface="+mn-lt"/>
              </a:rPr>
              <a:t>性</a:t>
            </a:r>
            <a:r>
              <a:rPr lang="ja-JP" sz="2800">
                <a:latin typeface="MS Gothic"/>
                <a:ea typeface="MS Gothic"/>
                <a:cs typeface="+mn-lt"/>
              </a:rPr>
              <a:t>を高め</a:t>
            </a:r>
            <a:r>
              <a:rPr lang="ja-JP" altLang="en-US" sz="2800">
                <a:latin typeface="MS Gothic"/>
                <a:ea typeface="MS Gothic"/>
                <a:cs typeface="+mn-lt"/>
              </a:rPr>
              <a:t>る。</a:t>
            </a:r>
            <a:endParaRPr lang="ja-JP" altLang="en-US" sz="2800" dirty="0">
              <a:latin typeface="MS Gothic"/>
              <a:ea typeface="MS Gothic"/>
              <a:cs typeface="+mn-lt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AEFC9D6-4293-A559-C2BD-28C83DB74637}"/>
              </a:ext>
            </a:extLst>
          </p:cNvPr>
          <p:cNvSpPr txBox="1"/>
          <p:nvPr/>
        </p:nvSpPr>
        <p:spPr>
          <a:xfrm>
            <a:off x="507998" y="4608179"/>
            <a:ext cx="753872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>
                <a:ea typeface="+mn-lt"/>
                <a:cs typeface="+mn-lt"/>
              </a:rPr>
              <a:t>　</a:t>
            </a:r>
            <a:r>
              <a:rPr lang="ja-JP" altLang="en-US" sz="2800">
                <a:latin typeface="MS Gothic"/>
                <a:ea typeface="MS Gothic"/>
                <a:cs typeface="+mn-lt"/>
              </a:rPr>
              <a:t>カテゴリを、過去の平均観客数</a:t>
            </a:r>
            <a:r>
              <a:rPr lang="ja-JP" sz="2800">
                <a:latin typeface="MS Gothic"/>
                <a:ea typeface="MS Gothic"/>
                <a:cs typeface="+mn-lt"/>
              </a:rPr>
              <a:t>に</a:t>
            </a:r>
            <a:r>
              <a:rPr lang="ja-JP" altLang="en-US" sz="2800">
                <a:latin typeface="MS Gothic"/>
                <a:ea typeface="MS Gothic"/>
                <a:cs typeface="+mn-lt"/>
              </a:rPr>
              <a:t>基づく数値へ変換す</a:t>
            </a:r>
            <a:r>
              <a:rPr lang="ja-JP" sz="2800">
                <a:latin typeface="MS Gothic"/>
                <a:ea typeface="MS Gothic"/>
                <a:cs typeface="+mn-lt"/>
              </a:rPr>
              <a:t>る</a:t>
            </a:r>
            <a:r>
              <a:rPr lang="ja-JP" altLang="en-US" sz="2800">
                <a:latin typeface="MS Gothic"/>
                <a:ea typeface="MS Gothic"/>
                <a:cs typeface="+mn-lt"/>
              </a:rPr>
              <a:t>ことで、文字情報</a:t>
            </a:r>
            <a:r>
              <a:rPr lang="ja-JP" sz="2800">
                <a:latin typeface="MS Gothic"/>
                <a:ea typeface="MS Gothic"/>
                <a:cs typeface="+mn-lt"/>
              </a:rPr>
              <a:t>を</a:t>
            </a:r>
            <a:r>
              <a:rPr lang="ja-JP" altLang="en-US" sz="2800">
                <a:latin typeface="MS Gothic"/>
                <a:ea typeface="MS Gothic"/>
                <a:cs typeface="+mn-lt"/>
              </a:rPr>
              <a:t>情報</a:t>
            </a:r>
            <a:r>
              <a:rPr lang="ja-JP" sz="2800">
                <a:latin typeface="MS Gothic"/>
                <a:ea typeface="MS Gothic"/>
                <a:cs typeface="+mn-lt"/>
              </a:rPr>
              <a:t>量を落とさずに学習へ反映でき、予測精度と解釈性の向上につながる。</a:t>
            </a:r>
          </a:p>
          <a:p>
            <a:endParaRPr lang="ja-JP" altLang="en-US" sz="2800">
              <a:latin typeface="Aptos"/>
              <a:ea typeface="ＭＳ Ｐゴシック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855E232-8C44-CADA-ACEB-BE5B1CE30ED6}"/>
              </a:ext>
            </a:extLst>
          </p:cNvPr>
          <p:cNvSpPr txBox="1"/>
          <p:nvPr/>
        </p:nvSpPr>
        <p:spPr>
          <a:xfrm>
            <a:off x="512213" y="1299241"/>
            <a:ext cx="82004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>
                <a:ea typeface="ＭＳ Ｐゴシック"/>
              </a:rPr>
              <a:t>ターゲットエンコーディング（TE）を用いたカテゴリ管理</a:t>
            </a:r>
            <a:endParaRPr lang="ja-JP" altLang="en-US" sz="2800" dirty="0">
              <a:ea typeface="ＭＳ Ｐゴシック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FE0EA9-62C1-2C19-E309-B9B9ACD92CB0}"/>
              </a:ext>
            </a:extLst>
          </p:cNvPr>
          <p:cNvSpPr txBox="1"/>
          <p:nvPr/>
        </p:nvSpPr>
        <p:spPr>
          <a:xfrm>
            <a:off x="507999" y="181938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>
                <a:solidFill>
                  <a:srgbClr val="2B3545"/>
                </a:solidFill>
                <a:ea typeface="ＭＳ Ｐゴシック"/>
              </a:rPr>
              <a:t>●</a:t>
            </a:r>
            <a:r>
              <a:rPr lang="ja-JP" altLang="en-US" sz="2800" b="1">
                <a:solidFill>
                  <a:srgbClr val="2B3545"/>
                </a:solidFill>
                <a:ea typeface="ＭＳ Ｐゴシック"/>
              </a:rPr>
              <a:t>目的</a:t>
            </a:r>
            <a:endParaRPr lang="ja-JP" altLang="en-US" sz="2800" b="1">
              <a:solidFill>
                <a:srgbClr val="2B3545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D73D35C-0BC6-992C-6CE8-7E058F764056}"/>
              </a:ext>
            </a:extLst>
          </p:cNvPr>
          <p:cNvSpPr txBox="1"/>
          <p:nvPr/>
        </p:nvSpPr>
        <p:spPr>
          <a:xfrm>
            <a:off x="507999" y="3996844"/>
            <a:ext cx="65160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b="1">
                <a:solidFill>
                  <a:srgbClr val="2B3545"/>
                </a:solidFill>
                <a:latin typeface="MS PGothic"/>
                <a:ea typeface="MS PGothic"/>
              </a:rPr>
              <a:t>●</a:t>
            </a:r>
            <a:r>
              <a:rPr lang="ja-JP" b="1">
                <a:solidFill>
                  <a:srgbClr val="2B3545"/>
                </a:solidFill>
                <a:latin typeface="Meiryo UI"/>
                <a:ea typeface="Meiryo UI"/>
              </a:rPr>
              <a:t> </a:t>
            </a:r>
            <a:r>
              <a:rPr lang="en-US" altLang="ja-JP" sz="2800" b="1" dirty="0">
                <a:solidFill>
                  <a:srgbClr val="2B3545"/>
                </a:solidFill>
                <a:latin typeface="MS PGothic"/>
                <a:ea typeface="Meiryo UI"/>
              </a:rPr>
              <a:t>TE</a:t>
            </a:r>
          </a:p>
        </p:txBody>
      </p:sp>
    </p:spTree>
    <p:extLst>
      <p:ext uri="{BB962C8B-B14F-4D97-AF65-F5344CB8AC3E}">
        <p14:creationId xmlns:p14="http://schemas.microsoft.com/office/powerpoint/2010/main" val="35396457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ワイド画面</PresentationFormat>
  <Slides>21</Slides>
  <Notes>3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テーマ</vt:lpstr>
      <vt:lpstr>日本工学院AIシステム科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584</cp:revision>
  <dcterms:created xsi:type="dcterms:W3CDTF">2026-01-25T07:45:08Z</dcterms:created>
  <dcterms:modified xsi:type="dcterms:W3CDTF">2026-01-27T02:14:06Z</dcterms:modified>
</cp:coreProperties>
</file>